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UI/images/Trennfolie-70mm.png" ContentType="image/.png"/>
  <Override PartName="/customUI/images/Kapitel.png" ContentType="image/.png"/>
  <Override PartName="/customUI/images/BA_Logo.png" ContentType="image/.png"/>
  <Override PartName="/customUI/images/Titel.png" ContentType="image/.png"/>
  <Override PartName="/customUI/images/Titel-70mm.png" ContentType="image/.png"/>
</Types>
</file>

<file path=_rels/.rels><?xml version="1.0" encoding="UTF-8" standalone="yes"?>
<Relationships xmlns="http://schemas.openxmlformats.org/package/2006/relationships"><Relationship Id="Rea34c82aaaf4481d" Type="http://schemas.microsoft.com/office/2007/relationships/ui/extensibility" Target="customUI/customUI14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8" r:id="rId2"/>
    <p:sldMasterId id="2147483734" r:id="rId3"/>
    <p:sldMasterId id="2147483658" r:id="rId4"/>
    <p:sldMasterId id="2147483661" r:id="rId5"/>
    <p:sldMasterId id="2147483735" r:id="rId6"/>
    <p:sldMasterId id="2147483742" r:id="rId7"/>
  </p:sldMasterIdLst>
  <p:notesMasterIdLst>
    <p:notesMasterId r:id="rId12"/>
  </p:notesMasterIdLst>
  <p:handoutMasterIdLst>
    <p:handoutMasterId r:id="rId13"/>
  </p:handoutMasterIdLst>
  <p:sldIdLst>
    <p:sldId id="282" r:id="rId8"/>
    <p:sldId id="272" r:id="rId9"/>
    <p:sldId id="261" r:id="rId10"/>
    <p:sldId id="264" r:id="rId11"/>
  </p:sldIdLst>
  <p:sldSz cx="9180513" cy="6888163"/>
  <p:notesSz cx="6797675" cy="9982200"/>
  <p:defaultTextStyle>
    <a:defPPr>
      <a:defRPr lang="de-DE"/>
    </a:defPPr>
    <a:lvl1pPr algn="l" rtl="0" fontAlgn="base">
      <a:lnSpc>
        <a:spcPct val="9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6">
          <p15:clr>
            <a:srgbClr val="A4A3A4"/>
          </p15:clr>
        </p15:guide>
        <p15:guide id="2" orient="horz" pos="4120">
          <p15:clr>
            <a:srgbClr val="A4A3A4"/>
          </p15:clr>
        </p15:guide>
        <p15:guide id="3" pos="66">
          <p15:clr>
            <a:srgbClr val="A4A3A4"/>
          </p15:clr>
        </p15:guide>
        <p15:guide id="4" pos="5327">
          <p15:clr>
            <a:srgbClr val="A4A3A4"/>
          </p15:clr>
        </p15:guide>
        <p15:guide id="5" pos="4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5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lanasj" initials="" lastIdx="1" clrIdx="0"/>
  <p:cmAuthor id="1" name="planasj" initials="JP" lastIdx="1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58595B"/>
    <a:srgbClr val="FFFFFF"/>
    <a:srgbClr val="AAAAAA"/>
    <a:srgbClr val="969696"/>
    <a:srgbClr val="787878"/>
    <a:srgbClr val="4F98A9"/>
    <a:srgbClr val="569FB0"/>
    <a:srgbClr val="80B7C4"/>
    <a:srgbClr val="ADA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8" autoAdjust="0"/>
    <p:restoredTop sz="90542" autoAdjust="0"/>
  </p:normalViewPr>
  <p:slideViewPr>
    <p:cSldViewPr snapToGrid="0">
      <p:cViewPr varScale="1">
        <p:scale>
          <a:sx n="81" d="100"/>
          <a:sy n="81" d="100"/>
        </p:scale>
        <p:origin x="1512" y="72"/>
      </p:cViewPr>
      <p:guideLst>
        <p:guide orient="horz" pos="1006"/>
        <p:guide orient="horz" pos="4120"/>
        <p:guide pos="66"/>
        <p:guide pos="5327"/>
        <p:guide pos="449"/>
      </p:guideLst>
    </p:cSldViewPr>
  </p:slideViewPr>
  <p:outlineViewPr>
    <p:cViewPr>
      <p:scale>
        <a:sx n="33" d="100"/>
        <a:sy n="33" d="100"/>
      </p:scale>
      <p:origin x="0" y="5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3" d="100"/>
          <a:sy n="73" d="100"/>
        </p:scale>
        <p:origin x="-2280" y="-102"/>
      </p:cViewPr>
      <p:guideLst>
        <p:guide orient="horz" pos="3145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67404-156E-47EB-9877-E087AC5685E3}" type="datetimeFigureOut">
              <a:rPr lang="de-DE" smtClean="0"/>
              <a:pPr/>
              <a:t>10.02.2021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82139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82139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242E3-06F1-4C75-A171-9FD46FAE3E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568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75" y="747713"/>
            <a:ext cx="4989513" cy="3744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41865"/>
            <a:ext cx="5435600" cy="449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4"/>
          </p:nvPr>
        </p:nvSpPr>
        <p:spPr>
          <a:xfrm>
            <a:off x="0" y="94821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Kopfzeilenplatzhalter 2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85667-3F49-4250-BE36-49FB17FAAB2E}" type="datetimeFigureOut">
              <a:rPr lang="de-DE" smtClean="0"/>
              <a:t>10.02.2021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>
          <a:xfrm>
            <a:off x="3849688" y="94821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1A3C9-0BCF-401E-AB78-2159E2565C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0545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marR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tabLst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>
            <a:spLocks noGrp="1"/>
          </p:cNvSpPr>
          <p:nvPr>
            <p:ph type="title" hasCustomPrompt="1"/>
          </p:nvPr>
        </p:nvSpPr>
        <p:spPr>
          <a:xfrm>
            <a:off x="687388" y="924015"/>
            <a:ext cx="7769225" cy="101636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3300" b="1" kern="1200" baseline="0" dirty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der Titel ihrer Präsentation.</a:t>
            </a:r>
            <a:br>
              <a:rPr lang="de-DE" dirty="0"/>
            </a:br>
            <a:r>
              <a:rPr lang="de-DE" dirty="0"/>
              <a:t>Groß und prägnant.</a:t>
            </a:r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03263" y="467628"/>
            <a:ext cx="7753350" cy="2309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4488" indent="-344488">
              <a:buNone/>
              <a:defRPr lang="de-DE" sz="1500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200"/>
              </a:spcAft>
            </a:pP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Optionaler Text: Thema | Version | Datum</a:t>
            </a:r>
            <a:endParaRPr kumimoji="0" lang="de-DE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499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4583113" y="1669026"/>
            <a:ext cx="3873500" cy="48714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Abbildung</a:t>
            </a:r>
          </a:p>
        </p:txBody>
      </p:sp>
      <p:sp>
        <p:nvSpPr>
          <p:cNvPr id="8" name="Titel 4"/>
          <p:cNvSpPr>
            <a:spLocks noGrp="1"/>
          </p:cNvSpPr>
          <p:nvPr>
            <p:ph type="title" hasCustomPrompt="1"/>
          </p:nvPr>
        </p:nvSpPr>
        <p:spPr>
          <a:xfrm>
            <a:off x="697774" y="293567"/>
            <a:ext cx="7758839" cy="7321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400" b="1" kern="12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der Titel zu diesem Teil </a:t>
            </a:r>
            <a:br>
              <a:rPr lang="de-DE" dirty="0"/>
            </a:br>
            <a:r>
              <a:rPr lang="de-DE" dirty="0"/>
              <a:t>Ihrer Präsentation</a:t>
            </a: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712788" y="1597025"/>
            <a:ext cx="3789177" cy="2098010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342900" marR="0" indent="-342900" algn="l" defTabSz="9175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tabLst/>
              <a:defRPr b="0" baseline="0"/>
            </a:lvl1pPr>
            <a:lvl2pPr marL="608400" indent="-252000">
              <a:spcBef>
                <a:spcPts val="50"/>
              </a:spcBef>
              <a:spcAft>
                <a:spcPts val="600"/>
              </a:spcAft>
              <a:buClrTx/>
              <a:buSzPct val="110000"/>
              <a:buFont typeface="Arial"/>
              <a:buChar char="•"/>
              <a:defRPr sz="17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8800" indent="-226800">
              <a:spcBef>
                <a:spcPts val="100"/>
              </a:spcBef>
              <a:spcAft>
                <a:spcPts val="500"/>
              </a:spcAft>
              <a:buClrTx/>
              <a:buSzPct val="110000"/>
              <a:buFont typeface="Arial"/>
              <a:buChar char="•"/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6362" indent="0">
              <a:buFontTx/>
              <a:buNone/>
              <a:defRPr/>
            </a:lvl4pPr>
            <a:lvl5pPr marL="1830388" indent="0">
              <a:buFontTx/>
              <a:buNone/>
              <a:defRPr/>
            </a:lvl5pPr>
          </a:lstStyle>
          <a:p>
            <a:pPr lvl="0"/>
            <a:r>
              <a:rPr lang="de-DE" dirty="0"/>
              <a:t>Aufzählungspunkt oder Text</a:t>
            </a:r>
          </a:p>
          <a:p>
            <a:pPr lvl="0"/>
            <a:r>
              <a:rPr lang="de-DE" dirty="0"/>
              <a:t>Aufzählungspunkt zwei</a:t>
            </a:r>
          </a:p>
          <a:p>
            <a:pPr lvl="1"/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lvl="1"/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lvl="2"/>
            <a:r>
              <a:rPr lang="de-DE" dirty="0"/>
              <a:t>Dritte Ebene </a:t>
            </a:r>
          </a:p>
          <a:p>
            <a:pPr lvl="2"/>
            <a:r>
              <a:rPr lang="de-DE" dirty="0"/>
              <a:t>dritter </a:t>
            </a:r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36000" y="6615958"/>
            <a:ext cx="5652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defRPr sz="1000"/>
            </a:lvl1pPr>
          </a:lstStyle>
          <a:p>
            <a:r>
              <a:rPr lang="de-DE" dirty="0"/>
              <a:t>Thema, 0. Monat 2014, © Bundesagentur für Arbeit</a:t>
            </a:r>
          </a:p>
        </p:txBody>
      </p:sp>
    </p:spTree>
    <p:extLst>
      <p:ext uri="{BB962C8B-B14F-4D97-AF65-F5344CB8AC3E}">
        <p14:creationId xmlns:p14="http://schemas.microsoft.com/office/powerpoint/2010/main" val="2444289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712788" y="1597025"/>
            <a:ext cx="7743825" cy="49434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Grafik</a:t>
            </a:r>
          </a:p>
        </p:txBody>
      </p:sp>
      <p:sp>
        <p:nvSpPr>
          <p:cNvPr id="7" name="Titel 4"/>
          <p:cNvSpPr>
            <a:spLocks noGrp="1"/>
          </p:cNvSpPr>
          <p:nvPr>
            <p:ph type="title" hasCustomPrompt="1"/>
          </p:nvPr>
        </p:nvSpPr>
        <p:spPr>
          <a:xfrm>
            <a:off x="697774" y="293567"/>
            <a:ext cx="7758839" cy="7321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400" b="1" kern="12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der Titel zu diesem Teil </a:t>
            </a:r>
            <a:br>
              <a:rPr lang="de-DE" dirty="0"/>
            </a:br>
            <a:r>
              <a:rPr lang="de-DE" dirty="0"/>
              <a:t>Ihrer Präsentation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36000" y="6615958"/>
            <a:ext cx="5652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defRPr sz="1000"/>
            </a:lvl1pPr>
          </a:lstStyle>
          <a:p>
            <a:r>
              <a:rPr lang="de-DE" dirty="0"/>
              <a:t>Thema, 0. Monat 2014, © Bundesagentur für Arbeit</a:t>
            </a:r>
          </a:p>
        </p:txBody>
      </p:sp>
    </p:spTree>
    <p:extLst>
      <p:ext uri="{BB962C8B-B14F-4D97-AF65-F5344CB8AC3E}">
        <p14:creationId xmlns:p14="http://schemas.microsoft.com/office/powerpoint/2010/main" val="410031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ntriertes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12788" y="1597024"/>
            <a:ext cx="7743825" cy="49434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01A"/>
              </a:buClr>
              <a:buFontTx/>
              <a:buNone/>
              <a:defRPr sz="3300" b="1" baseline="0">
                <a:solidFill>
                  <a:srgbClr val="E2001A"/>
                </a:solidFill>
              </a:defRPr>
            </a:lvl1pPr>
            <a:lvl2pPr marL="523875" indent="0">
              <a:spcBef>
                <a:spcPts val="0"/>
              </a:spcBef>
              <a:spcAft>
                <a:spcPts val="900"/>
              </a:spcAft>
              <a:buClr>
                <a:srgbClr val="58595B"/>
              </a:buClr>
              <a:buFontTx/>
              <a:buNone/>
              <a:defRPr sz="20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838200" indent="0">
              <a:spcBef>
                <a:spcPts val="0"/>
              </a:spcBef>
              <a:spcAft>
                <a:spcPts val="1100"/>
              </a:spcAft>
              <a:buClr>
                <a:srgbClr val="58595B"/>
              </a:buClr>
              <a:buFontTx/>
              <a:buNone/>
              <a:defRPr sz="16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6362" indent="0">
              <a:buFontTx/>
              <a:buNone/>
              <a:defRPr/>
            </a:lvl4pPr>
            <a:lvl5pPr marL="1830388" indent="0">
              <a:buFontTx/>
              <a:buNone/>
              <a:defRPr/>
            </a:lvl5pPr>
          </a:lstStyle>
          <a:p>
            <a:pPr lvl="0"/>
            <a:br>
              <a:rPr lang="de-DE" dirty="0"/>
            </a:br>
            <a:r>
              <a:rPr lang="de-DE" dirty="0"/>
              <a:t>Textfeld für Kernaussagen,</a:t>
            </a:r>
            <a:br>
              <a:rPr lang="de-DE" dirty="0"/>
            </a:br>
            <a:r>
              <a:rPr lang="de-DE" dirty="0"/>
              <a:t>Zitate, Botschaften usw.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36000" y="6615958"/>
            <a:ext cx="5652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defRPr sz="1000"/>
            </a:lvl1pPr>
          </a:lstStyle>
          <a:p>
            <a:r>
              <a:rPr lang="de-DE" dirty="0"/>
              <a:t>Thema, 0. Monat 2014, © Bundesagentur für Arbeit</a:t>
            </a:r>
          </a:p>
        </p:txBody>
      </p:sp>
    </p:spTree>
    <p:extLst>
      <p:ext uri="{BB962C8B-B14F-4D97-AF65-F5344CB8AC3E}">
        <p14:creationId xmlns:p14="http://schemas.microsoft.com/office/powerpoint/2010/main" val="3530826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D1F01-5776-4968-99E0-20F56680EDA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68396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Überschrift und Text op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7774" y="5472000"/>
            <a:ext cx="7758839" cy="7391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Trennseite mit Bild, optionaler Text. Her steht die Überschrift zu diesem Teil des Kapitels.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04124" y="6372000"/>
            <a:ext cx="7752489" cy="2309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15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4pPr marL="1376362" indent="0">
              <a:buFontTx/>
              <a:buNone/>
              <a:defRPr/>
            </a:lvl4pPr>
            <a:lvl5pPr marL="1830388" indent="0">
              <a:buFontTx/>
              <a:buNone/>
              <a:defRPr/>
            </a:lvl5pPr>
          </a:lstStyle>
          <a:p>
            <a:pPr lvl="0"/>
            <a:r>
              <a:rPr lang="de-DE" dirty="0"/>
              <a:t>Optionaler Text: Ansatzpunkte, Potentiale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9999" y="1597025"/>
            <a:ext cx="7736613" cy="203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33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br>
              <a:rPr lang="de-DE" dirty="0"/>
            </a:br>
            <a:br>
              <a:rPr lang="de-DE" dirty="0"/>
            </a:br>
            <a:r>
              <a:rPr lang="de-DE" dirty="0"/>
              <a:t>„Bei der Trennseite die Kernaussage prägnant einsetzen.“</a:t>
            </a:r>
          </a:p>
        </p:txBody>
      </p:sp>
    </p:spTree>
    <p:extLst>
      <p:ext uri="{BB962C8B-B14F-4D97-AF65-F5344CB8AC3E}">
        <p14:creationId xmlns:p14="http://schemas.microsoft.com/office/powerpoint/2010/main" val="3465435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506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896" y="453559"/>
            <a:ext cx="1619250" cy="533769"/>
          </a:xfrm>
          <a:prstGeom prst="rect">
            <a:avLst/>
          </a:prstGeom>
        </p:spPr>
      </p:pic>
      <p:sp>
        <p:nvSpPr>
          <p:cNvPr id="7" name="Titel 4"/>
          <p:cNvSpPr>
            <a:spLocks noGrp="1"/>
          </p:cNvSpPr>
          <p:nvPr>
            <p:ph type="title" hasCustomPrompt="1"/>
          </p:nvPr>
        </p:nvSpPr>
        <p:spPr>
          <a:xfrm>
            <a:off x="687387" y="924015"/>
            <a:ext cx="7769225" cy="101566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3300" b="1" kern="1200" baseline="0" dirty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der Titel ihrer Präsentation. Groß und prägnant.</a:t>
            </a:r>
          </a:p>
        </p:txBody>
      </p:sp>
      <p:sp>
        <p:nvSpPr>
          <p:cNvPr id="5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03263" y="467628"/>
            <a:ext cx="6767495" cy="2309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4488" indent="-344488">
              <a:buNone/>
              <a:defRPr lang="de-DE" sz="1500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200"/>
              </a:spcAft>
            </a:pP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Optionaler Text: Thema | Version | Datum</a:t>
            </a:r>
            <a:endParaRPr kumimoji="0" lang="de-DE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37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03263" y="2053420"/>
            <a:ext cx="775335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200"/>
              </a:spcAft>
              <a:buNone/>
              <a:defRPr sz="1500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Wenn möglich nicht mehr als zwei Zeilen schreiben.</a:t>
            </a:r>
          </a:p>
        </p:txBody>
      </p:sp>
      <p:sp>
        <p:nvSpPr>
          <p:cNvPr id="7" name="Titel 4"/>
          <p:cNvSpPr>
            <a:spLocks noGrp="1"/>
          </p:cNvSpPr>
          <p:nvPr>
            <p:ph type="title" hasCustomPrompt="1"/>
          </p:nvPr>
        </p:nvSpPr>
        <p:spPr>
          <a:xfrm>
            <a:off x="687388" y="924015"/>
            <a:ext cx="7769225" cy="101636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3300" b="1" kern="1200" baseline="0" dirty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der Titel ihrer Präsentation.</a:t>
            </a:r>
            <a:br>
              <a:rPr lang="de-DE" dirty="0"/>
            </a:br>
            <a:r>
              <a:rPr lang="de-DE" dirty="0"/>
              <a:t>Groß und prägnant.</a:t>
            </a:r>
          </a:p>
        </p:txBody>
      </p:sp>
      <p:sp>
        <p:nvSpPr>
          <p:cNvPr id="5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03263" y="467628"/>
            <a:ext cx="7753350" cy="2309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4488" indent="-344488">
              <a:buNone/>
              <a:defRPr lang="de-DE" sz="1500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200"/>
              </a:spcAft>
            </a:pP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Optionaler Text: Thema | Version | Datum</a:t>
            </a:r>
            <a:endParaRPr kumimoji="0" lang="de-DE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17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896" y="453559"/>
            <a:ext cx="1619250" cy="533769"/>
          </a:xfrm>
          <a:prstGeom prst="rect">
            <a:avLst/>
          </a:prstGeom>
        </p:spPr>
      </p:pic>
      <p:sp>
        <p:nvSpPr>
          <p:cNvPr id="1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03263" y="2053420"/>
            <a:ext cx="775335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200"/>
              </a:spcAft>
              <a:buNone/>
              <a:defRPr sz="1500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Wenn möglich nicht mehr als zwei Zeilen schreiben.</a:t>
            </a:r>
          </a:p>
        </p:txBody>
      </p:sp>
      <p:sp>
        <p:nvSpPr>
          <p:cNvPr id="11" name="Titel 4"/>
          <p:cNvSpPr>
            <a:spLocks noGrp="1"/>
          </p:cNvSpPr>
          <p:nvPr>
            <p:ph type="title" hasCustomPrompt="1"/>
          </p:nvPr>
        </p:nvSpPr>
        <p:spPr>
          <a:xfrm>
            <a:off x="687388" y="924015"/>
            <a:ext cx="7769225" cy="101636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3300" b="1" kern="1200" baseline="0" dirty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der Titel ihrer Präsentation.</a:t>
            </a:r>
            <a:br>
              <a:rPr lang="de-DE" dirty="0"/>
            </a:br>
            <a:r>
              <a:rPr lang="de-DE" dirty="0"/>
              <a:t>Groß und prägnant.</a:t>
            </a:r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03263" y="467628"/>
            <a:ext cx="6767495" cy="2309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4488" indent="-344488">
              <a:buNone/>
              <a:defRPr lang="de-DE" sz="1500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200"/>
              </a:spcAft>
            </a:pP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Optionaler Text: Thema | Version | Datum</a:t>
            </a:r>
            <a:endParaRPr kumimoji="0" lang="de-DE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88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03263" y="2614561"/>
            <a:ext cx="7753350" cy="461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200"/>
              </a:spcAft>
              <a:buNone/>
              <a:defRPr sz="1500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Wenn möglich nicht mehr als zwei Zeilen schreiben.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687388" y="924014"/>
            <a:ext cx="7769225" cy="152454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3300" kern="1200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Titelfolie ohne Bild.</a:t>
            </a:r>
            <a:br>
              <a:rPr lang="de-DE" dirty="0"/>
            </a:br>
            <a:r>
              <a:rPr lang="de-DE" dirty="0"/>
              <a:t>Auf dieser Folie können Sie mehr</a:t>
            </a:r>
            <a:br>
              <a:rPr lang="de-DE" dirty="0"/>
            </a:br>
            <a:r>
              <a:rPr lang="de-DE" dirty="0"/>
              <a:t>Inhalte unterbringen.	</a:t>
            </a:r>
          </a:p>
        </p:txBody>
      </p:sp>
      <p:sp>
        <p:nvSpPr>
          <p:cNvPr id="6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03263" y="467628"/>
            <a:ext cx="7753350" cy="2309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4488" indent="-344488">
              <a:buNone/>
              <a:defRPr lang="de-DE" sz="1500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200"/>
              </a:spcAft>
            </a:pP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Optionaler Text: Thema | Version | Datum</a:t>
            </a:r>
            <a:endParaRPr kumimoji="0" lang="de-DE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66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896" y="453559"/>
            <a:ext cx="1619250" cy="533769"/>
          </a:xfrm>
          <a:prstGeom prst="rect">
            <a:avLst/>
          </a:prstGeom>
        </p:spPr>
      </p:pic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03263" y="2614561"/>
            <a:ext cx="7753350" cy="461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200"/>
              </a:spcAft>
              <a:buNone/>
              <a:defRPr sz="1500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Wenn möglich nicht mehr als zwei Zeilen schreiben.</a:t>
            </a:r>
          </a:p>
        </p:txBody>
      </p:sp>
      <p:sp>
        <p:nvSpPr>
          <p:cNvPr id="13" name="Titel 4"/>
          <p:cNvSpPr>
            <a:spLocks noGrp="1"/>
          </p:cNvSpPr>
          <p:nvPr>
            <p:ph type="title" hasCustomPrompt="1"/>
          </p:nvPr>
        </p:nvSpPr>
        <p:spPr>
          <a:xfrm>
            <a:off x="687388" y="924014"/>
            <a:ext cx="7769225" cy="152454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3300" kern="1200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Titelfolie ohne Bild.</a:t>
            </a:r>
            <a:br>
              <a:rPr lang="de-DE" dirty="0"/>
            </a:br>
            <a:r>
              <a:rPr lang="de-DE" dirty="0"/>
              <a:t>Auf dieser Folie können Sie mehr</a:t>
            </a:r>
            <a:br>
              <a:rPr lang="de-DE" dirty="0"/>
            </a:br>
            <a:r>
              <a:rPr lang="de-DE" dirty="0"/>
              <a:t>Inhalte unterbringen.	</a:t>
            </a:r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03263" y="467628"/>
            <a:ext cx="6767495" cy="2309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4488" indent="-344488">
              <a:buNone/>
              <a:defRPr lang="de-DE" sz="1500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200"/>
              </a:spcAft>
            </a:pP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Optionaler Text: Thema | Version | Datum</a:t>
            </a:r>
            <a:endParaRPr kumimoji="0" lang="de-DE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136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/>
          <p:cNvSpPr>
            <a:spLocks noGrp="1"/>
          </p:cNvSpPr>
          <p:nvPr>
            <p:ph type="title" hasCustomPrompt="1"/>
          </p:nvPr>
        </p:nvSpPr>
        <p:spPr>
          <a:xfrm>
            <a:off x="697774" y="293567"/>
            <a:ext cx="7758839" cy="7321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400" b="1" kern="12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der Titel zu diesem Teil </a:t>
            </a:r>
            <a:br>
              <a:rPr lang="de-DE" dirty="0"/>
            </a:br>
            <a:r>
              <a:rPr lang="de-DE" dirty="0"/>
              <a:t>Ihrer Präsentation</a:t>
            </a: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1597025"/>
            <a:ext cx="7736613" cy="3162404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342900" marR="0" indent="-342900" algn="l" defTabSz="9175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tabLst/>
              <a:defRPr b="0" baseline="0"/>
            </a:lvl1pPr>
            <a:lvl2pPr marL="608400" indent="-252000">
              <a:spcBef>
                <a:spcPts val="50"/>
              </a:spcBef>
              <a:spcAft>
                <a:spcPts val="600"/>
              </a:spcAft>
              <a:buClrTx/>
              <a:buSzPct val="110000"/>
              <a:buFont typeface="Arial"/>
              <a:buChar char="•"/>
              <a:defRPr sz="17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8800" indent="-226800">
              <a:spcBef>
                <a:spcPts val="100"/>
              </a:spcBef>
              <a:spcAft>
                <a:spcPts val="500"/>
              </a:spcAft>
              <a:buClrTx/>
              <a:buSzPct val="110000"/>
              <a:buFont typeface="Arial"/>
              <a:buChar char="•"/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6362" indent="0">
              <a:buFontTx/>
              <a:buNone/>
              <a:defRPr/>
            </a:lvl4pPr>
            <a:lvl5pPr marL="1830388" indent="0">
              <a:buFontTx/>
              <a:buNone/>
              <a:defRPr/>
            </a:lvl5pPr>
          </a:lstStyle>
          <a:p>
            <a:pPr marL="342900" marR="0" lvl="0" indent="-342900" algn="l" defTabSz="9175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tabLst/>
              <a:defRPr/>
            </a:pPr>
            <a:r>
              <a:rPr lang="de-DE" dirty="0"/>
              <a:t>Textmasterformate durch Klicken bearbeiten. Hier funktionieren Fließtext oder Aufzählungspunkte.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Aufzählungspunkt</a:t>
            </a:r>
          </a:p>
          <a:p>
            <a:pPr lvl="0"/>
            <a:r>
              <a:rPr lang="de-DE" dirty="0"/>
              <a:t>Aufzählungspunkt zwei</a:t>
            </a:r>
          </a:p>
          <a:p>
            <a:pPr lvl="1"/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lvl="1"/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lvl="2"/>
            <a:r>
              <a:rPr lang="de-DE" dirty="0"/>
              <a:t>Dritte Ebene </a:t>
            </a:r>
          </a:p>
          <a:p>
            <a:pPr lvl="2"/>
            <a:r>
              <a:rPr lang="de-DE" dirty="0"/>
              <a:t>dritter </a:t>
            </a:r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36000" y="6615958"/>
            <a:ext cx="5652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defRPr sz="1000"/>
            </a:lvl1pPr>
          </a:lstStyle>
          <a:p>
            <a:r>
              <a:rPr lang="de-DE" dirty="0"/>
              <a:t>Thema, 0. Monat 2014, © Bundesagentur für Arbeit</a:t>
            </a:r>
          </a:p>
        </p:txBody>
      </p:sp>
    </p:spTree>
    <p:extLst>
      <p:ext uri="{BB962C8B-B14F-4D97-AF65-F5344CB8AC3E}">
        <p14:creationId xmlns:p14="http://schemas.microsoft.com/office/powerpoint/2010/main" val="11967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4"/>
          <p:cNvSpPr>
            <a:spLocks noGrp="1"/>
          </p:cNvSpPr>
          <p:nvPr>
            <p:ph type="title" hasCustomPrompt="1"/>
          </p:nvPr>
        </p:nvSpPr>
        <p:spPr>
          <a:xfrm>
            <a:off x="697774" y="293567"/>
            <a:ext cx="7758839" cy="7321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400" b="1" kern="12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der Titel zu diesem Teil </a:t>
            </a:r>
            <a:br>
              <a:rPr lang="de-DE" dirty="0"/>
            </a:br>
            <a:r>
              <a:rPr lang="de-DE" dirty="0"/>
              <a:t>Ihrer Präsentation</a:t>
            </a:r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712788" y="1597025"/>
            <a:ext cx="3789177" cy="2098010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342900" marR="0" indent="-342900" algn="l" defTabSz="9175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tabLst/>
              <a:defRPr b="0" baseline="0"/>
            </a:lvl1pPr>
            <a:lvl2pPr marL="608400" indent="-252000">
              <a:spcBef>
                <a:spcPts val="50"/>
              </a:spcBef>
              <a:spcAft>
                <a:spcPts val="600"/>
              </a:spcAft>
              <a:buClrTx/>
              <a:buSzPct val="110000"/>
              <a:buFont typeface="Arial"/>
              <a:buChar char="•"/>
              <a:defRPr sz="17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8800" indent="-226800">
              <a:spcBef>
                <a:spcPts val="100"/>
              </a:spcBef>
              <a:spcAft>
                <a:spcPts val="500"/>
              </a:spcAft>
              <a:buClrTx/>
              <a:buSzPct val="110000"/>
              <a:buFont typeface="Arial"/>
              <a:buChar char="•"/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6362" indent="0">
              <a:buFontTx/>
              <a:buNone/>
              <a:defRPr/>
            </a:lvl4pPr>
            <a:lvl5pPr marL="1830388" indent="0">
              <a:buFontTx/>
              <a:buNone/>
              <a:defRPr/>
            </a:lvl5pPr>
          </a:lstStyle>
          <a:p>
            <a:pPr lvl="0"/>
            <a:r>
              <a:rPr lang="de-DE" dirty="0"/>
              <a:t>Aufzählungspunkt oder Text</a:t>
            </a:r>
          </a:p>
          <a:p>
            <a:pPr lvl="0"/>
            <a:r>
              <a:rPr lang="de-DE" dirty="0"/>
              <a:t>Aufzählungspunkt zwei</a:t>
            </a:r>
          </a:p>
          <a:p>
            <a:pPr lvl="1"/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lvl="1"/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lvl="2"/>
            <a:r>
              <a:rPr lang="de-DE" dirty="0"/>
              <a:t>Dritte Ebene </a:t>
            </a:r>
          </a:p>
          <a:p>
            <a:pPr lvl="2"/>
            <a:r>
              <a:rPr lang="de-DE" dirty="0"/>
              <a:t>dritter </a:t>
            </a:r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667436" y="1597025"/>
            <a:ext cx="3789177" cy="2098010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342900" marR="0" indent="-342900" algn="l" defTabSz="9175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tabLst/>
              <a:defRPr b="0" baseline="0"/>
            </a:lvl1pPr>
            <a:lvl2pPr marL="608400" indent="-252000">
              <a:spcBef>
                <a:spcPts val="50"/>
              </a:spcBef>
              <a:spcAft>
                <a:spcPts val="600"/>
              </a:spcAft>
              <a:buClrTx/>
              <a:buSzPct val="110000"/>
              <a:buFont typeface="Arial"/>
              <a:buChar char="•"/>
              <a:defRPr sz="17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8800" indent="-226800">
              <a:spcBef>
                <a:spcPts val="100"/>
              </a:spcBef>
              <a:spcAft>
                <a:spcPts val="500"/>
              </a:spcAft>
              <a:buClrTx/>
              <a:buSzPct val="110000"/>
              <a:buFont typeface="Arial"/>
              <a:buChar char="•"/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6362" indent="0">
              <a:buFontTx/>
              <a:buNone/>
              <a:defRPr/>
            </a:lvl4pPr>
            <a:lvl5pPr marL="1830388" indent="0">
              <a:buFontTx/>
              <a:buNone/>
              <a:defRPr/>
            </a:lvl5pPr>
          </a:lstStyle>
          <a:p>
            <a:pPr lvl="0"/>
            <a:r>
              <a:rPr lang="de-DE" dirty="0"/>
              <a:t>Aufzählungspunkt oder Text</a:t>
            </a:r>
          </a:p>
          <a:p>
            <a:pPr lvl="0"/>
            <a:r>
              <a:rPr lang="de-DE" dirty="0"/>
              <a:t>Aufzählungspunkt zwei</a:t>
            </a:r>
          </a:p>
          <a:p>
            <a:pPr lvl="1"/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lvl="1"/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lvl="2"/>
            <a:r>
              <a:rPr lang="de-DE" dirty="0"/>
              <a:t>Dritte Ebene </a:t>
            </a:r>
          </a:p>
          <a:p>
            <a:pPr lvl="2"/>
            <a:r>
              <a:rPr lang="de-DE" dirty="0"/>
              <a:t>dritter </a:t>
            </a:r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36000" y="6615958"/>
            <a:ext cx="5652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defRPr sz="1000"/>
            </a:lvl1pPr>
          </a:lstStyle>
          <a:p>
            <a:r>
              <a:rPr lang="de-DE" dirty="0"/>
              <a:t>Thema, 0. Monat 2014, © Bundesagentur für Arbeit</a:t>
            </a:r>
          </a:p>
        </p:txBody>
      </p:sp>
    </p:spTree>
    <p:extLst>
      <p:ext uri="{BB962C8B-B14F-4D97-AF65-F5344CB8AC3E}">
        <p14:creationId xmlns:p14="http://schemas.microsoft.com/office/powerpoint/2010/main" val="785082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4583113" y="1669027"/>
            <a:ext cx="3873500" cy="26957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Abbildung</a:t>
            </a:r>
          </a:p>
        </p:txBody>
      </p:sp>
      <p:sp>
        <p:nvSpPr>
          <p:cNvPr id="8" name="Titel 4"/>
          <p:cNvSpPr>
            <a:spLocks noGrp="1"/>
          </p:cNvSpPr>
          <p:nvPr>
            <p:ph type="title" hasCustomPrompt="1"/>
          </p:nvPr>
        </p:nvSpPr>
        <p:spPr>
          <a:xfrm>
            <a:off x="697774" y="293567"/>
            <a:ext cx="7758839" cy="7321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400" b="1" kern="12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der Titel zu diesem Teil </a:t>
            </a:r>
            <a:br>
              <a:rPr lang="de-DE" dirty="0"/>
            </a:br>
            <a:r>
              <a:rPr lang="de-DE" dirty="0"/>
              <a:t>Ihrer Präsentation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712788" y="1597025"/>
            <a:ext cx="3789177" cy="2098010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342900" marR="0" indent="-342900" algn="l" defTabSz="9175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tabLst/>
              <a:defRPr b="0" baseline="0"/>
            </a:lvl1pPr>
            <a:lvl2pPr marL="608400" indent="-252000">
              <a:spcBef>
                <a:spcPts val="50"/>
              </a:spcBef>
              <a:spcAft>
                <a:spcPts val="600"/>
              </a:spcAft>
              <a:buClrTx/>
              <a:buSzPct val="110000"/>
              <a:buFont typeface="Arial"/>
              <a:buChar char="•"/>
              <a:defRPr sz="17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8800" indent="-226800">
              <a:spcBef>
                <a:spcPts val="100"/>
              </a:spcBef>
              <a:spcAft>
                <a:spcPts val="500"/>
              </a:spcAft>
              <a:buClrTx/>
              <a:buSzPct val="110000"/>
              <a:buFont typeface="Arial"/>
              <a:buChar char="•"/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6362" indent="0">
              <a:buFontTx/>
              <a:buNone/>
              <a:defRPr/>
            </a:lvl4pPr>
            <a:lvl5pPr marL="1830388" indent="0">
              <a:buFontTx/>
              <a:buNone/>
              <a:defRPr/>
            </a:lvl5pPr>
          </a:lstStyle>
          <a:p>
            <a:pPr lvl="0"/>
            <a:r>
              <a:rPr lang="de-DE" dirty="0"/>
              <a:t>Aufzählungspunkt oder Text</a:t>
            </a:r>
          </a:p>
          <a:p>
            <a:pPr lvl="0"/>
            <a:r>
              <a:rPr lang="de-DE" dirty="0"/>
              <a:t>Aufzählungspunkt zwei</a:t>
            </a:r>
          </a:p>
          <a:p>
            <a:pPr lvl="1"/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lvl="1"/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lvl="2"/>
            <a:r>
              <a:rPr lang="de-DE" dirty="0"/>
              <a:t>Dritte Ebene </a:t>
            </a:r>
          </a:p>
          <a:p>
            <a:pPr lvl="2"/>
            <a:r>
              <a:rPr lang="de-DE" dirty="0"/>
              <a:t>dritter </a:t>
            </a:r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36000" y="6615958"/>
            <a:ext cx="5652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defRPr sz="1000"/>
            </a:lvl1pPr>
          </a:lstStyle>
          <a:p>
            <a:r>
              <a:rPr lang="de-DE" dirty="0"/>
              <a:t>Thema, 0. Monat 2014, © Bundesagentur für Arbeit</a:t>
            </a:r>
          </a:p>
        </p:txBody>
      </p:sp>
    </p:spTree>
    <p:extLst>
      <p:ext uri="{BB962C8B-B14F-4D97-AF65-F5344CB8AC3E}">
        <p14:creationId xmlns:p14="http://schemas.microsoft.com/office/powerpoint/2010/main" val="97041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em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emf"/><Relationship Id="rId4" Type="http://schemas.openxmlformats.org/officeDocument/2006/relationships/image" Target="../media/image7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9.wmf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8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5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80513" cy="6888436"/>
          </a:xfrm>
          <a:prstGeom prst="rect">
            <a:avLst/>
          </a:prstGeom>
        </p:spPr>
      </p:pic>
      <p:sp>
        <p:nvSpPr>
          <p:cNvPr id="1040" name="Line 16"/>
          <p:cNvSpPr>
            <a:spLocks noChangeShapeType="1"/>
          </p:cNvSpPr>
          <p:nvPr userDrawn="1"/>
        </p:nvSpPr>
        <p:spPr bwMode="auto">
          <a:xfrm>
            <a:off x="715606" y="726450"/>
            <a:ext cx="8460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de-DE"/>
          </a:p>
        </p:txBody>
      </p:sp>
      <p:pic>
        <p:nvPicPr>
          <p:cNvPr id="6" name="picLogo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33" y="6089975"/>
            <a:ext cx="2283917" cy="301018"/>
          </a:xfrm>
          <a:prstGeom prst="rect">
            <a:avLst/>
          </a:prstGeom>
        </p:spPr>
      </p:pic>
      <p:pic>
        <p:nvPicPr>
          <p:cNvPr id="7" name="picture1"/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2193681"/>
            <a:ext cx="9075737" cy="3695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</p:sldLayoutIdLst>
  <p:hf sldNum="0" hdr="0" dt="0"/>
  <p:txStyles>
    <p:titleStyle>
      <a:lvl1pPr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4488" indent="-344488" algn="l" defTabSz="917575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6125" indent="-287338" algn="l" defTabSz="917575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7763" indent="-230188" algn="l" defTabSz="917575" rtl="0" fontAlgn="base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6550" indent="-230188" algn="l" defTabSz="917575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653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511" cy="6888435"/>
          </a:xfrm>
          <a:prstGeom prst="rect">
            <a:avLst/>
          </a:prstGeom>
        </p:spPr>
      </p:pic>
      <p:sp>
        <p:nvSpPr>
          <p:cNvPr id="1040" name="Line 16"/>
          <p:cNvSpPr>
            <a:spLocks noChangeShapeType="1"/>
          </p:cNvSpPr>
          <p:nvPr userDrawn="1"/>
        </p:nvSpPr>
        <p:spPr bwMode="auto">
          <a:xfrm>
            <a:off x="715606" y="726450"/>
            <a:ext cx="8460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de-DE"/>
          </a:p>
        </p:txBody>
      </p:sp>
      <p:pic>
        <p:nvPicPr>
          <p:cNvPr id="5" name="picture1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9" y="2747964"/>
            <a:ext cx="9074129" cy="3138486"/>
          </a:xfrm>
          <a:prstGeom prst="rect">
            <a:avLst/>
          </a:prstGeom>
        </p:spPr>
      </p:pic>
      <p:sp>
        <p:nvSpPr>
          <p:cNvPr id="4" name="blende"/>
          <p:cNvSpPr/>
          <p:nvPr userDrawn="1"/>
        </p:nvSpPr>
        <p:spPr>
          <a:xfrm>
            <a:off x="0" y="5886450"/>
            <a:ext cx="9180513" cy="1001713"/>
          </a:xfrm>
          <a:prstGeom prst="rect">
            <a:avLst/>
          </a:prstGeom>
          <a:solidFill>
            <a:schemeClr val="bg1"/>
          </a:soli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7" name="picLogo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33" y="6089975"/>
            <a:ext cx="2283917" cy="30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8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</p:sldLayoutIdLst>
  <p:hf sldNum="0" hdr="0" dt="0"/>
  <p:txStyles>
    <p:titleStyle>
      <a:lvl1pPr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4488" indent="-344488" algn="l" defTabSz="917575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6125" indent="-287338" algn="l" defTabSz="917575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7763" indent="-230188" algn="l" defTabSz="917575" rtl="0" fontAlgn="base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6550" indent="-230188" algn="l" defTabSz="917575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653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510" cy="6888435"/>
          </a:xfrm>
          <a:prstGeom prst="rect">
            <a:avLst/>
          </a:prstGeom>
        </p:spPr>
      </p:pic>
      <p:sp>
        <p:nvSpPr>
          <p:cNvPr id="11" name="Line 16"/>
          <p:cNvSpPr>
            <a:spLocks noChangeShapeType="1"/>
          </p:cNvSpPr>
          <p:nvPr userDrawn="1"/>
        </p:nvSpPr>
        <p:spPr bwMode="auto">
          <a:xfrm>
            <a:off x="715606" y="726450"/>
            <a:ext cx="8460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de-DE"/>
          </a:p>
        </p:txBody>
      </p:sp>
      <p:pic>
        <p:nvPicPr>
          <p:cNvPr id="6" name="picLogo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33" y="6089975"/>
            <a:ext cx="2283917" cy="30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3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</p:sldLayoutIdLst>
  <p:hf sldNum="0" hdr="0" dt="0"/>
  <p:txStyles>
    <p:titleStyle>
      <a:lvl1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2pPr>
      <a:lvl3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3pPr>
      <a:lvl4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4pPr>
      <a:lvl5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5pPr>
      <a:lvl6pPr marL="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6pPr>
      <a:lvl7pPr marL="9144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7pPr>
      <a:lvl8pPr marL="13716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8pPr>
      <a:lvl9pPr marL="18288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9pPr>
    </p:titleStyle>
    <p:bodyStyle>
      <a:lvl1pPr marL="344488" indent="-344488" algn="l" defTabSz="917575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6125" indent="-287338" algn="l" defTabSz="917575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7763" indent="-230188" algn="l" defTabSz="917575" rtl="0" fontAlgn="base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6550" indent="-230188" algn="l" defTabSz="917575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653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" y="-1"/>
            <a:ext cx="9180149" cy="6888163"/>
          </a:xfrm>
          <a:prstGeom prst="rect">
            <a:avLst/>
          </a:prstGeom>
        </p:spPr>
      </p:pic>
      <p:pic>
        <p:nvPicPr>
          <p:cNvPr id="180266" name="Picture 42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430" y="6645600"/>
            <a:ext cx="1543050" cy="205740"/>
          </a:xfrm>
          <a:prstGeom prst="rect">
            <a:avLst/>
          </a:prstGeom>
          <a:noFill/>
        </p:spPr>
      </p:pic>
      <p:grpSp>
        <p:nvGrpSpPr>
          <p:cNvPr id="180232" name="McK Slide Elements"/>
          <p:cNvGrpSpPr>
            <a:grpSpLocks/>
          </p:cNvGrpSpPr>
          <p:nvPr userDrawn="1"/>
        </p:nvGrpSpPr>
        <p:grpSpPr bwMode="auto">
          <a:xfrm>
            <a:off x="538165" y="1148557"/>
            <a:ext cx="8478837" cy="5712600"/>
            <a:chOff x="331" y="706"/>
            <a:chExt cx="5213" cy="3511"/>
          </a:xfrm>
        </p:grpSpPr>
        <p:sp>
          <p:nvSpPr>
            <p:cNvPr id="180233" name="McK Source" hidden="1"/>
            <p:cNvSpPr txBox="1">
              <a:spLocks noChangeArrowheads="1"/>
            </p:cNvSpPr>
            <p:nvPr userDrawn="1"/>
          </p:nvSpPr>
          <p:spPr bwMode="auto">
            <a:xfrm>
              <a:off x="399" y="4104"/>
              <a:ext cx="514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8963" indent="-588963" defTabSz="917575">
                <a:lnSpc>
                  <a:spcPct val="100000"/>
                </a:lnSpc>
                <a:spcBef>
                  <a:spcPct val="0"/>
                </a:spcBef>
                <a:tabLst>
                  <a:tab pos="546100" algn="r"/>
                </a:tabLst>
              </a:pPr>
              <a:r>
                <a:rPr lang="de-DE" sz="1200">
                  <a:solidFill>
                    <a:schemeClr val="bg1"/>
                  </a:solidFill>
                </a:rPr>
                <a:t>	Quelle:	Projektgruppe 5.1, LAA Sachsen IIc</a:t>
              </a:r>
            </a:p>
          </p:txBody>
        </p:sp>
        <p:sp>
          <p:nvSpPr>
            <p:cNvPr id="18023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331" y="706"/>
              <a:ext cx="5049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484" tIns="0" rIns="95484" bIns="0">
              <a:spAutoFit/>
            </a:bodyPr>
            <a:lstStyle/>
            <a:p>
              <a:pPr defTabSz="935038">
                <a:lnSpc>
                  <a:spcPct val="100000"/>
                </a:lnSpc>
                <a:spcBef>
                  <a:spcPct val="0"/>
                </a:spcBef>
              </a:pPr>
              <a:r>
                <a:rPr lang="de-DE" sz="1600"/>
                <a:t>Unit of measure</a:t>
              </a:r>
            </a:p>
          </p:txBody>
        </p:sp>
        <p:grpSp>
          <p:nvGrpSpPr>
            <p:cNvPr id="180235" name="McK Legend Boxes" hidden="1"/>
            <p:cNvGrpSpPr>
              <a:grpSpLocks/>
            </p:cNvGrpSpPr>
            <p:nvPr userDrawn="1"/>
          </p:nvGrpSpPr>
          <p:grpSpPr bwMode="auto">
            <a:xfrm>
              <a:off x="4730" y="713"/>
              <a:ext cx="637" cy="665"/>
              <a:chOff x="4902" y="169"/>
              <a:chExt cx="637" cy="666"/>
            </a:xfrm>
          </p:grpSpPr>
          <p:sp>
            <p:nvSpPr>
              <p:cNvPr id="180236" name="Rectangle 12" hidden="1"/>
              <p:cNvSpPr>
                <a:spLocks noChangeArrowheads="1"/>
              </p:cNvSpPr>
              <p:nvPr userDrawn="1"/>
            </p:nvSpPr>
            <p:spPr bwMode="auto">
              <a:xfrm>
                <a:off x="4902" y="178"/>
                <a:ext cx="0" cy="1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80237" name="Rectangle 13" hidden="1"/>
              <p:cNvSpPr>
                <a:spLocks noChangeArrowheads="1"/>
              </p:cNvSpPr>
              <p:nvPr userDrawn="1"/>
            </p:nvSpPr>
            <p:spPr bwMode="auto">
              <a:xfrm>
                <a:off x="4902" y="340"/>
                <a:ext cx="0" cy="171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80238" name="Rectangle 14" hidden="1"/>
              <p:cNvSpPr>
                <a:spLocks noChangeArrowheads="1"/>
              </p:cNvSpPr>
              <p:nvPr userDrawn="1"/>
            </p:nvSpPr>
            <p:spPr bwMode="auto">
              <a:xfrm>
                <a:off x="5172" y="169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400"/>
                  <a:t>Legend</a:t>
                </a:r>
              </a:p>
            </p:txBody>
          </p:sp>
          <p:sp>
            <p:nvSpPr>
              <p:cNvPr id="180239" name="Rectangle 15" hidden="1"/>
              <p:cNvSpPr>
                <a:spLocks noChangeArrowheads="1"/>
              </p:cNvSpPr>
              <p:nvPr userDrawn="1"/>
            </p:nvSpPr>
            <p:spPr bwMode="auto">
              <a:xfrm>
                <a:off x="5172" y="331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400"/>
                  <a:t>Legend</a:t>
                </a:r>
              </a:p>
            </p:txBody>
          </p:sp>
          <p:sp>
            <p:nvSpPr>
              <p:cNvPr id="180240" name="Rectangle 16" hidden="1"/>
              <p:cNvSpPr>
                <a:spLocks noChangeArrowheads="1"/>
              </p:cNvSpPr>
              <p:nvPr userDrawn="1"/>
            </p:nvSpPr>
            <p:spPr bwMode="auto">
              <a:xfrm>
                <a:off x="5172" y="493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400"/>
                  <a:t>Legend</a:t>
                </a:r>
              </a:p>
            </p:txBody>
          </p:sp>
          <p:sp>
            <p:nvSpPr>
              <p:cNvPr id="180241" name="Rectangle 17" hidden="1"/>
              <p:cNvSpPr>
                <a:spLocks noChangeArrowheads="1"/>
              </p:cNvSpPr>
              <p:nvPr userDrawn="1"/>
            </p:nvSpPr>
            <p:spPr bwMode="auto">
              <a:xfrm>
                <a:off x="4902" y="502"/>
                <a:ext cx="0" cy="17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80242" name="Rectangle 18" hidden="1"/>
              <p:cNvSpPr>
                <a:spLocks noChangeArrowheads="1"/>
              </p:cNvSpPr>
              <p:nvPr userDrawn="1"/>
            </p:nvSpPr>
            <p:spPr bwMode="auto">
              <a:xfrm>
                <a:off x="5172" y="655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400"/>
                  <a:t>Legend</a:t>
                </a:r>
              </a:p>
            </p:txBody>
          </p:sp>
          <p:sp>
            <p:nvSpPr>
              <p:cNvPr id="180243" name="Rectangle 19" hidden="1"/>
              <p:cNvSpPr>
                <a:spLocks noChangeArrowheads="1"/>
              </p:cNvSpPr>
              <p:nvPr userDrawn="1"/>
            </p:nvSpPr>
            <p:spPr bwMode="auto">
              <a:xfrm>
                <a:off x="4902" y="664"/>
                <a:ext cx="0" cy="17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18024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399" y="3902"/>
              <a:ext cx="514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8963" indent="-588963" defTabSz="917575">
                <a:lnSpc>
                  <a:spcPct val="100000"/>
                </a:lnSpc>
                <a:spcBef>
                  <a:spcPct val="0"/>
                </a:spcBef>
                <a:tabLst>
                  <a:tab pos="546100" algn="r"/>
                </a:tabLst>
              </a:pPr>
              <a:r>
                <a:rPr lang="de-DE" sz="1200"/>
                <a:t>	*	Footnote</a:t>
              </a:r>
            </a:p>
          </p:txBody>
        </p:sp>
      </p:grpSp>
      <p:sp>
        <p:nvSpPr>
          <p:cNvPr id="180257" name="Rectangle 33"/>
          <p:cNvSpPr>
            <a:spLocks noChangeArrowheads="1"/>
          </p:cNvSpPr>
          <p:nvPr/>
        </p:nvSpPr>
        <p:spPr bwMode="auto">
          <a:xfrm>
            <a:off x="8204201" y="6615959"/>
            <a:ext cx="919162" cy="2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581" tIns="44792" rIns="89581" bIns="44792"/>
          <a:lstStyle/>
          <a:p>
            <a:pPr algn="r" defTabSz="895350" ea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</a:pPr>
            <a:r>
              <a:rPr lang="de-DE" sz="1000" dirty="0"/>
              <a:t>Seite </a:t>
            </a:r>
            <a:fld id="{74FECFAA-7E63-4B4B-BCB7-18CE54C41901}" type="slidenum">
              <a:rPr lang="de-DE" sz="1000"/>
              <a:pPr algn="r" defTabSz="895350" eaLnBrk="0" hangingPunct="0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</a:pPr>
              <a:t>‹Nr.›</a:t>
            </a:fld>
            <a:endParaRPr lang="de-DE" sz="1000" dirty="0"/>
          </a:p>
        </p:txBody>
      </p:sp>
      <p:sp>
        <p:nvSpPr>
          <p:cNvPr id="180263" name="Line 39"/>
          <p:cNvSpPr>
            <a:spLocks noChangeShapeType="1"/>
          </p:cNvSpPr>
          <p:nvPr userDrawn="1"/>
        </p:nvSpPr>
        <p:spPr bwMode="auto">
          <a:xfrm>
            <a:off x="107951" y="6609246"/>
            <a:ext cx="9072562" cy="0"/>
          </a:xfrm>
          <a:prstGeom prst="line">
            <a:avLst/>
          </a:prstGeom>
          <a:noFill/>
          <a:ln w="6350">
            <a:solidFill>
              <a:srgbClr val="58595B"/>
            </a:solidFill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endParaRPr lang="de-DE"/>
          </a:p>
        </p:txBody>
      </p:sp>
      <p:sp>
        <p:nvSpPr>
          <p:cNvPr id="22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36000" y="6612908"/>
            <a:ext cx="5652000" cy="25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defRPr sz="1000"/>
            </a:lvl1pPr>
          </a:lstStyle>
          <a:p>
            <a:r>
              <a:rPr lang="de-DE" dirty="0"/>
              <a:t>Thema, 0. Monat 2014, © Bundesagentur für Arbeit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7" r:id="rId2"/>
    <p:sldLayoutId id="2147483738" r:id="rId3"/>
    <p:sldLayoutId id="2147483739" r:id="rId4"/>
    <p:sldLayoutId id="2147483741" r:id="rId5"/>
    <p:sldLayoutId id="2147483740" r:id="rId6"/>
    <p:sldLayoutId id="2147483745" r:id="rId7"/>
  </p:sldLayoutIdLst>
  <p:hf sldNum="0" hdr="0" dt="0"/>
  <p:txStyles>
    <p:titleStyle>
      <a:lvl1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4488" indent="-344488" algn="l" defTabSz="917575" rtl="0" fontAlgn="base">
        <a:lnSpc>
          <a:spcPct val="100000"/>
        </a:lnSpc>
        <a:spcBef>
          <a:spcPts val="0"/>
        </a:spcBef>
        <a:spcAft>
          <a:spcPts val="400"/>
        </a:spcAft>
        <a:buClr>
          <a:srgbClr val="E2001A"/>
        </a:buClr>
        <a:buSzPct val="80000"/>
        <a:buFont typeface="Arial" pitchFamily="34" charset="0"/>
        <a:buChar char="▬"/>
        <a:defRPr sz="20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76275" indent="-152400" algn="l" defTabSz="917575" rtl="0" fontAlgn="base">
        <a:lnSpc>
          <a:spcPct val="100000"/>
        </a:lnSpc>
        <a:spcBef>
          <a:spcPts val="400"/>
        </a:spcBef>
        <a:spcAft>
          <a:spcPct val="0"/>
        </a:spcAft>
        <a:buClr>
          <a:srgbClr val="58595B"/>
        </a:buClr>
        <a:buFont typeface="Arial" pitchFamily="34" charset="0"/>
        <a:buChar char="•"/>
        <a:defRPr sz="2000">
          <a:solidFill>
            <a:srgbClr val="58595B"/>
          </a:solidFill>
          <a:latin typeface="Arial" pitchFamily="34" charset="0"/>
          <a:cs typeface="Arial" pitchFamily="34" charset="0"/>
        </a:defRPr>
      </a:lvl2pPr>
      <a:lvl3pPr marL="990600" indent="-152400" algn="l" defTabSz="917575" rtl="0" fontAlgn="base">
        <a:lnSpc>
          <a:spcPct val="100000"/>
        </a:lnSpc>
        <a:spcBef>
          <a:spcPts val="350"/>
        </a:spcBef>
        <a:spcAft>
          <a:spcPct val="0"/>
        </a:spcAft>
        <a:buClr>
          <a:srgbClr val="58595B"/>
        </a:buClr>
        <a:buFont typeface="Arial" pitchFamily="34" charset="0"/>
        <a:buChar char="•"/>
        <a:defRPr sz="1400">
          <a:solidFill>
            <a:srgbClr val="58595B"/>
          </a:solidFill>
          <a:latin typeface="+mn-lt"/>
        </a:defRPr>
      </a:lvl3pPr>
      <a:lvl4pPr marL="1606550" indent="-230188" algn="l" defTabSz="917575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58595B"/>
          </a:solidFill>
          <a:latin typeface="Arial" pitchFamily="34" charset="0"/>
          <a:cs typeface="Arial" pitchFamily="34" charset="0"/>
        </a:defRPr>
      </a:lvl4pPr>
      <a:lvl5pPr marL="20653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rr_picBox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0" t="1332" r="10435"/>
          <a:stretch/>
        </p:blipFill>
        <p:spPr>
          <a:xfrm>
            <a:off x="89962" y="71117"/>
            <a:ext cx="9090551" cy="5266874"/>
          </a:xfrm>
          <a:prstGeom prst="rect">
            <a:avLst/>
          </a:prstGeom>
        </p:spPr>
      </p:pic>
      <p:pic>
        <p:nvPicPr>
          <p:cNvPr id="21" name="Bild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80507" cy="6888433"/>
          </a:xfrm>
          <a:prstGeom prst="rect">
            <a:avLst/>
          </a:prstGeom>
        </p:spPr>
      </p:pic>
      <p:grpSp>
        <p:nvGrpSpPr>
          <p:cNvPr id="239622" name="McK Slide Elements"/>
          <p:cNvGrpSpPr>
            <a:grpSpLocks/>
          </p:cNvGrpSpPr>
          <p:nvPr userDrawn="1"/>
        </p:nvGrpSpPr>
        <p:grpSpPr bwMode="auto">
          <a:xfrm>
            <a:off x="538165" y="1148557"/>
            <a:ext cx="8478837" cy="5712600"/>
            <a:chOff x="331" y="706"/>
            <a:chExt cx="5213" cy="3511"/>
          </a:xfrm>
        </p:grpSpPr>
        <p:sp>
          <p:nvSpPr>
            <p:cNvPr id="239623" name="McK Source" hidden="1"/>
            <p:cNvSpPr txBox="1">
              <a:spLocks noChangeArrowheads="1"/>
            </p:cNvSpPr>
            <p:nvPr userDrawn="1"/>
          </p:nvSpPr>
          <p:spPr bwMode="auto">
            <a:xfrm>
              <a:off x="399" y="4104"/>
              <a:ext cx="514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8963" indent="-588963" defTabSz="917575">
                <a:lnSpc>
                  <a:spcPct val="100000"/>
                </a:lnSpc>
                <a:spcBef>
                  <a:spcPct val="0"/>
                </a:spcBef>
                <a:tabLst>
                  <a:tab pos="546100" algn="r"/>
                </a:tabLst>
              </a:pPr>
              <a:r>
                <a:rPr lang="de-DE" sz="1200">
                  <a:solidFill>
                    <a:schemeClr val="bg1"/>
                  </a:solidFill>
                </a:rPr>
                <a:t>	Quelle:	Projektgruppe 5.1, LAA Sachsen IIc</a:t>
              </a:r>
            </a:p>
          </p:txBody>
        </p:sp>
        <p:sp>
          <p:nvSpPr>
            <p:cNvPr id="23962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331" y="706"/>
              <a:ext cx="5049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484" tIns="0" rIns="95484" bIns="0">
              <a:spAutoFit/>
            </a:bodyPr>
            <a:lstStyle/>
            <a:p>
              <a:pPr defTabSz="935038">
                <a:lnSpc>
                  <a:spcPct val="100000"/>
                </a:lnSpc>
                <a:spcBef>
                  <a:spcPct val="0"/>
                </a:spcBef>
              </a:pPr>
              <a:r>
                <a:rPr lang="de-DE" sz="1600"/>
                <a:t>Unit of measure</a:t>
              </a:r>
            </a:p>
          </p:txBody>
        </p:sp>
        <p:grpSp>
          <p:nvGrpSpPr>
            <p:cNvPr id="239625" name="McK Legend Boxes" hidden="1"/>
            <p:cNvGrpSpPr>
              <a:grpSpLocks/>
            </p:cNvGrpSpPr>
            <p:nvPr userDrawn="1"/>
          </p:nvGrpSpPr>
          <p:grpSpPr bwMode="auto">
            <a:xfrm>
              <a:off x="4730" y="713"/>
              <a:ext cx="637" cy="665"/>
              <a:chOff x="4902" y="169"/>
              <a:chExt cx="637" cy="666"/>
            </a:xfrm>
          </p:grpSpPr>
          <p:sp>
            <p:nvSpPr>
              <p:cNvPr id="239626" name="Rectangle 10" hidden="1"/>
              <p:cNvSpPr>
                <a:spLocks noChangeArrowheads="1"/>
              </p:cNvSpPr>
              <p:nvPr userDrawn="1"/>
            </p:nvSpPr>
            <p:spPr bwMode="auto">
              <a:xfrm>
                <a:off x="4902" y="178"/>
                <a:ext cx="0" cy="1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39627" name="Rectangle 11" hidden="1"/>
              <p:cNvSpPr>
                <a:spLocks noChangeArrowheads="1"/>
              </p:cNvSpPr>
              <p:nvPr userDrawn="1"/>
            </p:nvSpPr>
            <p:spPr bwMode="auto">
              <a:xfrm>
                <a:off x="4902" y="340"/>
                <a:ext cx="0" cy="171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39628" name="Rectangle 12" hidden="1"/>
              <p:cNvSpPr>
                <a:spLocks noChangeArrowheads="1"/>
              </p:cNvSpPr>
              <p:nvPr userDrawn="1"/>
            </p:nvSpPr>
            <p:spPr bwMode="auto">
              <a:xfrm>
                <a:off x="5172" y="169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400"/>
                  <a:t>Legend</a:t>
                </a:r>
              </a:p>
            </p:txBody>
          </p:sp>
          <p:sp>
            <p:nvSpPr>
              <p:cNvPr id="239629" name="Rectangle 13" hidden="1"/>
              <p:cNvSpPr>
                <a:spLocks noChangeArrowheads="1"/>
              </p:cNvSpPr>
              <p:nvPr userDrawn="1"/>
            </p:nvSpPr>
            <p:spPr bwMode="auto">
              <a:xfrm>
                <a:off x="5172" y="331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400"/>
                  <a:t>Legend</a:t>
                </a:r>
              </a:p>
            </p:txBody>
          </p:sp>
          <p:sp>
            <p:nvSpPr>
              <p:cNvPr id="239630" name="Rectangle 14" hidden="1"/>
              <p:cNvSpPr>
                <a:spLocks noChangeArrowheads="1"/>
              </p:cNvSpPr>
              <p:nvPr userDrawn="1"/>
            </p:nvSpPr>
            <p:spPr bwMode="auto">
              <a:xfrm>
                <a:off x="5172" y="493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400"/>
                  <a:t>Legend</a:t>
                </a:r>
              </a:p>
            </p:txBody>
          </p:sp>
          <p:sp>
            <p:nvSpPr>
              <p:cNvPr id="239631" name="Rectangle 15" hidden="1"/>
              <p:cNvSpPr>
                <a:spLocks noChangeArrowheads="1"/>
              </p:cNvSpPr>
              <p:nvPr userDrawn="1"/>
            </p:nvSpPr>
            <p:spPr bwMode="auto">
              <a:xfrm>
                <a:off x="4902" y="502"/>
                <a:ext cx="0" cy="17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39632" name="Rectangle 16" hidden="1"/>
              <p:cNvSpPr>
                <a:spLocks noChangeArrowheads="1"/>
              </p:cNvSpPr>
              <p:nvPr userDrawn="1"/>
            </p:nvSpPr>
            <p:spPr bwMode="auto">
              <a:xfrm>
                <a:off x="5172" y="655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400"/>
                  <a:t>Legend</a:t>
                </a:r>
              </a:p>
            </p:txBody>
          </p:sp>
          <p:sp>
            <p:nvSpPr>
              <p:cNvPr id="239633" name="Rectangle 17" hidden="1"/>
              <p:cNvSpPr>
                <a:spLocks noChangeArrowheads="1"/>
              </p:cNvSpPr>
              <p:nvPr userDrawn="1"/>
            </p:nvSpPr>
            <p:spPr bwMode="auto">
              <a:xfrm>
                <a:off x="4902" y="664"/>
                <a:ext cx="0" cy="17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23963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399" y="3902"/>
              <a:ext cx="514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8963" indent="-588963" defTabSz="917575">
                <a:lnSpc>
                  <a:spcPct val="100000"/>
                </a:lnSpc>
                <a:spcBef>
                  <a:spcPct val="0"/>
                </a:spcBef>
                <a:tabLst>
                  <a:tab pos="546100" algn="r"/>
                </a:tabLst>
              </a:pPr>
              <a:r>
                <a:rPr lang="de-DE" sz="1200"/>
                <a:t>	*	Footnote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sldNum="0" hdr="0" dt="0"/>
  <p:txStyles>
    <p:titleStyle>
      <a:lvl1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2pPr>
      <a:lvl3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3pPr>
      <a:lvl4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4pPr>
      <a:lvl5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5pPr>
      <a:lvl6pPr marL="9144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6pPr>
      <a:lvl7pPr marL="13716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7pPr>
      <a:lvl8pPr marL="18288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8pPr>
      <a:lvl9pPr marL="22860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9pPr>
    </p:titleStyle>
    <p:bodyStyle>
      <a:lvl1pPr algn="l" defTabSz="917575" rtl="0" fontAlgn="base">
        <a:lnSpc>
          <a:spcPct val="90000"/>
        </a:lnSpc>
        <a:spcBef>
          <a:spcPct val="50000"/>
        </a:spcBef>
        <a:spcAft>
          <a:spcPct val="0"/>
        </a:spcAft>
        <a:buSzPct val="8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76275" indent="-152400" algn="l" defTabSz="917575" rtl="0" fontAlgn="base">
        <a:spcBef>
          <a:spcPct val="20000"/>
        </a:spcBef>
        <a:spcAft>
          <a:spcPct val="0"/>
        </a:spcAft>
        <a:buClr>
          <a:srgbClr val="B8BEC0"/>
        </a:buClr>
        <a:buSzPct val="110000"/>
        <a:defRPr sz="1700">
          <a:solidFill>
            <a:schemeClr val="tx1"/>
          </a:solidFill>
          <a:latin typeface="+mn-lt"/>
        </a:defRPr>
      </a:lvl2pPr>
      <a:lvl3pPr marL="990600" indent="-152400" algn="l" defTabSz="917575" rtl="0" fontAlgn="base">
        <a:spcBef>
          <a:spcPct val="20000"/>
        </a:spcBef>
        <a:spcAft>
          <a:spcPct val="0"/>
        </a:spcAft>
        <a:buClr>
          <a:srgbClr val="B0B8BA"/>
        </a:buClr>
        <a:buChar char="•"/>
        <a:defRPr sz="1400">
          <a:solidFill>
            <a:schemeClr val="tx1"/>
          </a:solidFill>
          <a:latin typeface="+mn-lt"/>
        </a:defRPr>
      </a:lvl3pPr>
      <a:lvl4pPr marL="1606550" indent="-230188" algn="l" defTabSz="917575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653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45" name="Rectangle 29"/>
          <p:cNvSpPr>
            <a:spLocks noChangeArrowheads="1"/>
          </p:cNvSpPr>
          <p:nvPr userDrawn="1"/>
        </p:nvSpPr>
        <p:spPr bwMode="auto">
          <a:xfrm>
            <a:off x="0" y="5161066"/>
            <a:ext cx="9180513" cy="27699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de-DE"/>
          </a:p>
        </p:txBody>
      </p:sp>
      <p:grpSp>
        <p:nvGrpSpPr>
          <p:cNvPr id="239622" name="McK Slide Elements"/>
          <p:cNvGrpSpPr>
            <a:grpSpLocks/>
          </p:cNvGrpSpPr>
          <p:nvPr userDrawn="1"/>
        </p:nvGrpSpPr>
        <p:grpSpPr bwMode="auto">
          <a:xfrm>
            <a:off x="538165" y="1148557"/>
            <a:ext cx="8478837" cy="5712600"/>
            <a:chOff x="331" y="706"/>
            <a:chExt cx="5213" cy="3511"/>
          </a:xfrm>
        </p:grpSpPr>
        <p:sp>
          <p:nvSpPr>
            <p:cNvPr id="239623" name="McK Source" hidden="1"/>
            <p:cNvSpPr txBox="1">
              <a:spLocks noChangeArrowheads="1"/>
            </p:cNvSpPr>
            <p:nvPr userDrawn="1"/>
          </p:nvSpPr>
          <p:spPr bwMode="auto">
            <a:xfrm>
              <a:off x="399" y="4104"/>
              <a:ext cx="514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8963" indent="-588963" defTabSz="917575">
                <a:lnSpc>
                  <a:spcPct val="100000"/>
                </a:lnSpc>
                <a:spcBef>
                  <a:spcPct val="0"/>
                </a:spcBef>
                <a:tabLst>
                  <a:tab pos="546100" algn="r"/>
                </a:tabLst>
              </a:pPr>
              <a:r>
                <a:rPr lang="de-DE" sz="1200">
                  <a:solidFill>
                    <a:schemeClr val="bg1"/>
                  </a:solidFill>
                </a:rPr>
                <a:t>	Quelle:	Projektgruppe 5.1, LAA Sachsen IIc</a:t>
              </a:r>
            </a:p>
          </p:txBody>
        </p:sp>
        <p:sp>
          <p:nvSpPr>
            <p:cNvPr id="23962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331" y="706"/>
              <a:ext cx="5049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484" tIns="0" rIns="95484" bIns="0">
              <a:spAutoFit/>
            </a:bodyPr>
            <a:lstStyle/>
            <a:p>
              <a:pPr defTabSz="935038">
                <a:lnSpc>
                  <a:spcPct val="100000"/>
                </a:lnSpc>
                <a:spcBef>
                  <a:spcPct val="0"/>
                </a:spcBef>
              </a:pPr>
              <a:r>
                <a:rPr lang="de-DE" sz="1600"/>
                <a:t>Unit of measure</a:t>
              </a:r>
            </a:p>
          </p:txBody>
        </p:sp>
        <p:grpSp>
          <p:nvGrpSpPr>
            <p:cNvPr id="239625" name="McK Legend Boxes" hidden="1"/>
            <p:cNvGrpSpPr>
              <a:grpSpLocks/>
            </p:cNvGrpSpPr>
            <p:nvPr userDrawn="1"/>
          </p:nvGrpSpPr>
          <p:grpSpPr bwMode="auto">
            <a:xfrm>
              <a:off x="4730" y="713"/>
              <a:ext cx="637" cy="665"/>
              <a:chOff x="4902" y="169"/>
              <a:chExt cx="637" cy="666"/>
            </a:xfrm>
          </p:grpSpPr>
          <p:sp>
            <p:nvSpPr>
              <p:cNvPr id="239626" name="Rectangle 10" hidden="1"/>
              <p:cNvSpPr>
                <a:spLocks noChangeArrowheads="1"/>
              </p:cNvSpPr>
              <p:nvPr userDrawn="1"/>
            </p:nvSpPr>
            <p:spPr bwMode="auto">
              <a:xfrm>
                <a:off x="4902" y="178"/>
                <a:ext cx="0" cy="1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39627" name="Rectangle 11" hidden="1"/>
              <p:cNvSpPr>
                <a:spLocks noChangeArrowheads="1"/>
              </p:cNvSpPr>
              <p:nvPr userDrawn="1"/>
            </p:nvSpPr>
            <p:spPr bwMode="auto">
              <a:xfrm>
                <a:off x="4902" y="340"/>
                <a:ext cx="0" cy="171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39628" name="Rectangle 12" hidden="1"/>
              <p:cNvSpPr>
                <a:spLocks noChangeArrowheads="1"/>
              </p:cNvSpPr>
              <p:nvPr userDrawn="1"/>
            </p:nvSpPr>
            <p:spPr bwMode="auto">
              <a:xfrm>
                <a:off x="5172" y="169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400"/>
                  <a:t>Legend</a:t>
                </a:r>
              </a:p>
            </p:txBody>
          </p:sp>
          <p:sp>
            <p:nvSpPr>
              <p:cNvPr id="239629" name="Rectangle 13" hidden="1"/>
              <p:cNvSpPr>
                <a:spLocks noChangeArrowheads="1"/>
              </p:cNvSpPr>
              <p:nvPr userDrawn="1"/>
            </p:nvSpPr>
            <p:spPr bwMode="auto">
              <a:xfrm>
                <a:off x="5172" y="331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400"/>
                  <a:t>Legend</a:t>
                </a:r>
              </a:p>
            </p:txBody>
          </p:sp>
          <p:sp>
            <p:nvSpPr>
              <p:cNvPr id="239630" name="Rectangle 14" hidden="1"/>
              <p:cNvSpPr>
                <a:spLocks noChangeArrowheads="1"/>
              </p:cNvSpPr>
              <p:nvPr userDrawn="1"/>
            </p:nvSpPr>
            <p:spPr bwMode="auto">
              <a:xfrm>
                <a:off x="5172" y="493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400"/>
                  <a:t>Legend</a:t>
                </a:r>
              </a:p>
            </p:txBody>
          </p:sp>
          <p:sp>
            <p:nvSpPr>
              <p:cNvPr id="239631" name="Rectangle 15" hidden="1"/>
              <p:cNvSpPr>
                <a:spLocks noChangeArrowheads="1"/>
              </p:cNvSpPr>
              <p:nvPr userDrawn="1"/>
            </p:nvSpPr>
            <p:spPr bwMode="auto">
              <a:xfrm>
                <a:off x="4902" y="502"/>
                <a:ext cx="0" cy="17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39632" name="Rectangle 16" hidden="1"/>
              <p:cNvSpPr>
                <a:spLocks noChangeArrowheads="1"/>
              </p:cNvSpPr>
              <p:nvPr userDrawn="1"/>
            </p:nvSpPr>
            <p:spPr bwMode="auto">
              <a:xfrm>
                <a:off x="5172" y="655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400"/>
                  <a:t>Legend</a:t>
                </a:r>
              </a:p>
            </p:txBody>
          </p:sp>
          <p:sp>
            <p:nvSpPr>
              <p:cNvPr id="239633" name="Rectangle 17" hidden="1"/>
              <p:cNvSpPr>
                <a:spLocks noChangeArrowheads="1"/>
              </p:cNvSpPr>
              <p:nvPr userDrawn="1"/>
            </p:nvSpPr>
            <p:spPr bwMode="auto">
              <a:xfrm>
                <a:off x="4902" y="664"/>
                <a:ext cx="0" cy="17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23963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399" y="3902"/>
              <a:ext cx="514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8963" indent="-588963" defTabSz="917575">
                <a:lnSpc>
                  <a:spcPct val="100000"/>
                </a:lnSpc>
                <a:spcBef>
                  <a:spcPct val="0"/>
                </a:spcBef>
                <a:tabLst>
                  <a:tab pos="546100" algn="r"/>
                </a:tabLst>
              </a:pPr>
              <a:r>
                <a:rPr lang="de-DE" sz="1200"/>
                <a:t>	*	Footnote</a:t>
              </a:r>
            </a:p>
          </p:txBody>
        </p:sp>
      </p:grpSp>
      <p:pic>
        <p:nvPicPr>
          <p:cNvPr id="17" name="Bild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509" cy="688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hf sldNum="0" hdr="0" dt="0"/>
  <p:txStyles>
    <p:titleStyle>
      <a:lvl1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2pPr>
      <a:lvl3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3pPr>
      <a:lvl4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4pPr>
      <a:lvl5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5pPr>
      <a:lvl6pPr marL="9144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6pPr>
      <a:lvl7pPr marL="13716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7pPr>
      <a:lvl8pPr marL="18288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8pPr>
      <a:lvl9pPr marL="22860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9pPr>
    </p:titleStyle>
    <p:bodyStyle>
      <a:lvl1pPr algn="l" defTabSz="917575" rtl="0" fontAlgn="base">
        <a:lnSpc>
          <a:spcPct val="90000"/>
        </a:lnSpc>
        <a:spcBef>
          <a:spcPct val="50000"/>
        </a:spcBef>
        <a:spcAft>
          <a:spcPct val="0"/>
        </a:spcAft>
        <a:buSzPct val="8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76275" indent="-152400" algn="l" defTabSz="917575" rtl="0" fontAlgn="base">
        <a:spcBef>
          <a:spcPct val="20000"/>
        </a:spcBef>
        <a:spcAft>
          <a:spcPct val="0"/>
        </a:spcAft>
        <a:buClr>
          <a:srgbClr val="B8BEC0"/>
        </a:buClr>
        <a:buSzPct val="110000"/>
        <a:defRPr sz="1700">
          <a:solidFill>
            <a:schemeClr val="tx1"/>
          </a:solidFill>
          <a:latin typeface="+mn-lt"/>
        </a:defRPr>
      </a:lvl2pPr>
      <a:lvl3pPr marL="990600" indent="-152400" algn="l" defTabSz="917575" rtl="0" fontAlgn="base">
        <a:spcBef>
          <a:spcPct val="20000"/>
        </a:spcBef>
        <a:spcAft>
          <a:spcPct val="0"/>
        </a:spcAft>
        <a:buClr>
          <a:srgbClr val="B0B8BA"/>
        </a:buClr>
        <a:buChar char="•"/>
        <a:defRPr sz="1400">
          <a:solidFill>
            <a:schemeClr val="tx1"/>
          </a:solidFill>
          <a:latin typeface="+mn-lt"/>
        </a:defRPr>
      </a:lvl3pPr>
      <a:lvl4pPr marL="1606550" indent="-230188" algn="l" defTabSz="917575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653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45" name="Rectangle 29"/>
          <p:cNvSpPr>
            <a:spLocks noChangeArrowheads="1"/>
          </p:cNvSpPr>
          <p:nvPr userDrawn="1"/>
        </p:nvSpPr>
        <p:spPr bwMode="auto">
          <a:xfrm>
            <a:off x="0" y="5161066"/>
            <a:ext cx="9180513" cy="27699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de-DE"/>
          </a:p>
        </p:txBody>
      </p:sp>
      <p:grpSp>
        <p:nvGrpSpPr>
          <p:cNvPr id="239622" name="McK Slide Elements"/>
          <p:cNvGrpSpPr>
            <a:grpSpLocks/>
          </p:cNvGrpSpPr>
          <p:nvPr userDrawn="1"/>
        </p:nvGrpSpPr>
        <p:grpSpPr bwMode="auto">
          <a:xfrm>
            <a:off x="538165" y="1148557"/>
            <a:ext cx="8478837" cy="5712600"/>
            <a:chOff x="331" y="706"/>
            <a:chExt cx="5213" cy="3511"/>
          </a:xfrm>
        </p:grpSpPr>
        <p:sp>
          <p:nvSpPr>
            <p:cNvPr id="239623" name="McK Source" hidden="1"/>
            <p:cNvSpPr txBox="1">
              <a:spLocks noChangeArrowheads="1"/>
            </p:cNvSpPr>
            <p:nvPr userDrawn="1"/>
          </p:nvSpPr>
          <p:spPr bwMode="auto">
            <a:xfrm>
              <a:off x="399" y="4104"/>
              <a:ext cx="514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8963" indent="-588963" defTabSz="917575">
                <a:lnSpc>
                  <a:spcPct val="100000"/>
                </a:lnSpc>
                <a:spcBef>
                  <a:spcPct val="0"/>
                </a:spcBef>
                <a:tabLst>
                  <a:tab pos="546100" algn="r"/>
                </a:tabLst>
              </a:pPr>
              <a:r>
                <a:rPr lang="de-DE" sz="1200">
                  <a:solidFill>
                    <a:schemeClr val="bg1"/>
                  </a:solidFill>
                </a:rPr>
                <a:t>	Quelle:	Projektgruppe 5.1, LAA Sachsen IIc</a:t>
              </a:r>
            </a:p>
          </p:txBody>
        </p:sp>
        <p:sp>
          <p:nvSpPr>
            <p:cNvPr id="23962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331" y="706"/>
              <a:ext cx="5049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484" tIns="0" rIns="95484" bIns="0">
              <a:spAutoFit/>
            </a:bodyPr>
            <a:lstStyle/>
            <a:p>
              <a:pPr defTabSz="935038">
                <a:lnSpc>
                  <a:spcPct val="100000"/>
                </a:lnSpc>
                <a:spcBef>
                  <a:spcPct val="0"/>
                </a:spcBef>
              </a:pPr>
              <a:r>
                <a:rPr lang="de-DE" sz="1600"/>
                <a:t>Unit of measure</a:t>
              </a:r>
            </a:p>
          </p:txBody>
        </p:sp>
        <p:grpSp>
          <p:nvGrpSpPr>
            <p:cNvPr id="239625" name="McK Legend Boxes" hidden="1"/>
            <p:cNvGrpSpPr>
              <a:grpSpLocks/>
            </p:cNvGrpSpPr>
            <p:nvPr userDrawn="1"/>
          </p:nvGrpSpPr>
          <p:grpSpPr bwMode="auto">
            <a:xfrm>
              <a:off x="4730" y="713"/>
              <a:ext cx="637" cy="665"/>
              <a:chOff x="4902" y="169"/>
              <a:chExt cx="637" cy="666"/>
            </a:xfrm>
          </p:grpSpPr>
          <p:sp>
            <p:nvSpPr>
              <p:cNvPr id="239626" name="Rectangle 10" hidden="1"/>
              <p:cNvSpPr>
                <a:spLocks noChangeArrowheads="1"/>
              </p:cNvSpPr>
              <p:nvPr userDrawn="1"/>
            </p:nvSpPr>
            <p:spPr bwMode="auto">
              <a:xfrm>
                <a:off x="4902" y="178"/>
                <a:ext cx="0" cy="1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39627" name="Rectangle 11" hidden="1"/>
              <p:cNvSpPr>
                <a:spLocks noChangeArrowheads="1"/>
              </p:cNvSpPr>
              <p:nvPr userDrawn="1"/>
            </p:nvSpPr>
            <p:spPr bwMode="auto">
              <a:xfrm>
                <a:off x="4902" y="340"/>
                <a:ext cx="0" cy="171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39628" name="Rectangle 12" hidden="1"/>
              <p:cNvSpPr>
                <a:spLocks noChangeArrowheads="1"/>
              </p:cNvSpPr>
              <p:nvPr userDrawn="1"/>
            </p:nvSpPr>
            <p:spPr bwMode="auto">
              <a:xfrm>
                <a:off x="5172" y="169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400"/>
                  <a:t>Legend</a:t>
                </a:r>
              </a:p>
            </p:txBody>
          </p:sp>
          <p:sp>
            <p:nvSpPr>
              <p:cNvPr id="239629" name="Rectangle 13" hidden="1"/>
              <p:cNvSpPr>
                <a:spLocks noChangeArrowheads="1"/>
              </p:cNvSpPr>
              <p:nvPr userDrawn="1"/>
            </p:nvSpPr>
            <p:spPr bwMode="auto">
              <a:xfrm>
                <a:off x="5172" y="331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400"/>
                  <a:t>Legend</a:t>
                </a:r>
              </a:p>
            </p:txBody>
          </p:sp>
          <p:sp>
            <p:nvSpPr>
              <p:cNvPr id="239630" name="Rectangle 14" hidden="1"/>
              <p:cNvSpPr>
                <a:spLocks noChangeArrowheads="1"/>
              </p:cNvSpPr>
              <p:nvPr userDrawn="1"/>
            </p:nvSpPr>
            <p:spPr bwMode="auto">
              <a:xfrm>
                <a:off x="5172" y="493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400"/>
                  <a:t>Legend</a:t>
                </a:r>
              </a:p>
            </p:txBody>
          </p:sp>
          <p:sp>
            <p:nvSpPr>
              <p:cNvPr id="239631" name="Rectangle 15" hidden="1"/>
              <p:cNvSpPr>
                <a:spLocks noChangeArrowheads="1"/>
              </p:cNvSpPr>
              <p:nvPr userDrawn="1"/>
            </p:nvSpPr>
            <p:spPr bwMode="auto">
              <a:xfrm>
                <a:off x="4902" y="502"/>
                <a:ext cx="0" cy="17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39632" name="Rectangle 16" hidden="1"/>
              <p:cNvSpPr>
                <a:spLocks noChangeArrowheads="1"/>
              </p:cNvSpPr>
              <p:nvPr userDrawn="1"/>
            </p:nvSpPr>
            <p:spPr bwMode="auto">
              <a:xfrm>
                <a:off x="5172" y="655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400"/>
                  <a:t>Legend</a:t>
                </a:r>
              </a:p>
            </p:txBody>
          </p:sp>
          <p:sp>
            <p:nvSpPr>
              <p:cNvPr id="239633" name="Rectangle 17" hidden="1"/>
              <p:cNvSpPr>
                <a:spLocks noChangeArrowheads="1"/>
              </p:cNvSpPr>
              <p:nvPr userDrawn="1"/>
            </p:nvSpPr>
            <p:spPr bwMode="auto">
              <a:xfrm>
                <a:off x="4902" y="664"/>
                <a:ext cx="0" cy="17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23963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399" y="3902"/>
              <a:ext cx="514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8963" indent="-588963" defTabSz="917575">
                <a:lnSpc>
                  <a:spcPct val="100000"/>
                </a:lnSpc>
                <a:spcBef>
                  <a:spcPct val="0"/>
                </a:spcBef>
                <a:tabLst>
                  <a:tab pos="546100" algn="r"/>
                </a:tabLst>
              </a:pPr>
              <a:r>
                <a:rPr lang="de-DE" sz="1200"/>
                <a:t>	*	Footnote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786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hf sldNum="0" hdr="0" dt="0"/>
  <p:txStyles>
    <p:titleStyle>
      <a:lvl1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2pPr>
      <a:lvl3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3pPr>
      <a:lvl4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4pPr>
      <a:lvl5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5pPr>
      <a:lvl6pPr marL="9144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6pPr>
      <a:lvl7pPr marL="13716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7pPr>
      <a:lvl8pPr marL="18288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8pPr>
      <a:lvl9pPr marL="22860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9pPr>
    </p:titleStyle>
    <p:bodyStyle>
      <a:lvl1pPr algn="l" defTabSz="917575" rtl="0" fontAlgn="base">
        <a:lnSpc>
          <a:spcPct val="90000"/>
        </a:lnSpc>
        <a:spcBef>
          <a:spcPct val="50000"/>
        </a:spcBef>
        <a:spcAft>
          <a:spcPct val="0"/>
        </a:spcAft>
        <a:buSzPct val="8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76275" indent="-152400" algn="l" defTabSz="917575" rtl="0" fontAlgn="base">
        <a:spcBef>
          <a:spcPct val="20000"/>
        </a:spcBef>
        <a:spcAft>
          <a:spcPct val="0"/>
        </a:spcAft>
        <a:buClr>
          <a:srgbClr val="B8BEC0"/>
        </a:buClr>
        <a:buSzPct val="110000"/>
        <a:defRPr sz="1700">
          <a:solidFill>
            <a:schemeClr val="tx1"/>
          </a:solidFill>
          <a:latin typeface="+mn-lt"/>
        </a:defRPr>
      </a:lvl2pPr>
      <a:lvl3pPr marL="990600" indent="-152400" algn="l" defTabSz="917575" rtl="0" fontAlgn="base">
        <a:spcBef>
          <a:spcPct val="20000"/>
        </a:spcBef>
        <a:spcAft>
          <a:spcPct val="0"/>
        </a:spcAft>
        <a:buClr>
          <a:srgbClr val="B0B8BA"/>
        </a:buClr>
        <a:buChar char="•"/>
        <a:defRPr sz="1400">
          <a:solidFill>
            <a:schemeClr val="tx1"/>
          </a:solidFill>
          <a:latin typeface="+mn-lt"/>
        </a:defRPr>
      </a:lvl3pPr>
      <a:lvl4pPr marL="1606550" indent="-230188" algn="l" defTabSz="917575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653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371632" y="2266235"/>
            <a:ext cx="4437248" cy="250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2008" b="1" u="sng">
                <a:solidFill>
                  <a:srgbClr val="009900"/>
                </a:solidFill>
                <a:latin typeface="Comic Sans MS" panose="030F0702030302020204" pitchFamily="66" charset="0"/>
              </a:rPr>
              <a:t>Vergleichen</a:t>
            </a:r>
            <a:endParaRPr lang="de-DE" altLang="de-DE" sz="2008" b="1" u="sng">
              <a:latin typeface="Comic Sans MS" panose="030F0702030302020204" pitchFamily="66" charset="0"/>
            </a:endParaRPr>
          </a:p>
          <a:p>
            <a:pPr algn="ctr"/>
            <a:endParaRPr lang="de-DE" altLang="de-DE" sz="1606" b="1">
              <a:latin typeface="Comic Sans MS" panose="030F0702030302020204" pitchFamily="66" charset="0"/>
            </a:endParaRPr>
          </a:p>
          <a:p>
            <a:pPr algn="ctr"/>
            <a:r>
              <a:rPr lang="de-DE" altLang="de-DE" sz="1606" b="1">
                <a:latin typeface="Comic Sans MS" panose="030F0702030302020204" pitchFamily="66" charset="0"/>
              </a:rPr>
              <a:t>Was wird gemacht?</a:t>
            </a:r>
          </a:p>
          <a:p>
            <a:pPr algn="ctr"/>
            <a:r>
              <a:rPr lang="de-DE" altLang="de-DE" sz="1606" b="1">
                <a:latin typeface="Comic Sans MS" panose="030F0702030302020204" pitchFamily="66" charset="0"/>
              </a:rPr>
              <a:t>Wo wird gearbeitet?</a:t>
            </a:r>
          </a:p>
          <a:p>
            <a:pPr algn="ctr"/>
            <a:r>
              <a:rPr lang="de-DE" altLang="de-DE" sz="1606" b="1">
                <a:latin typeface="Comic Sans MS" panose="030F0702030302020204" pitchFamily="66" charset="0"/>
              </a:rPr>
              <a:t>Womit wird gearbeitet?</a:t>
            </a:r>
          </a:p>
        </p:txBody>
      </p:sp>
      <p:sp>
        <p:nvSpPr>
          <p:cNvPr id="2051" name="Oval 3" descr="50%"/>
          <p:cNvSpPr>
            <a:spLocks noChangeArrowheads="1"/>
          </p:cNvSpPr>
          <p:nvPr/>
        </p:nvSpPr>
        <p:spPr bwMode="auto">
          <a:xfrm>
            <a:off x="229513" y="1301962"/>
            <a:ext cx="3748709" cy="1759598"/>
          </a:xfrm>
          <a:prstGeom prst="ellipse">
            <a:avLst/>
          </a:prstGeom>
          <a:pattFill prst="pct50">
            <a:fgClr>
              <a:srgbClr val="FFFF00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2008" b="1">
                <a:latin typeface="Comic Sans MS" panose="030F0702030302020204" pitchFamily="66" charset="0"/>
              </a:rPr>
              <a:t>... was </a:t>
            </a:r>
            <a:r>
              <a:rPr lang="de-DE" altLang="de-DE" sz="2008" b="1" u="sng">
                <a:latin typeface="Comic Sans MS" panose="030F0702030302020204" pitchFamily="66" charset="0"/>
              </a:rPr>
              <a:t>ich</a:t>
            </a:r>
            <a:r>
              <a:rPr lang="de-DE" altLang="de-DE" sz="2008" b="1">
                <a:latin typeface="Comic Sans MS" panose="030F0702030302020204" pitchFamily="66" charset="0"/>
              </a:rPr>
              <a:t> will</a:t>
            </a:r>
            <a:r>
              <a:rPr lang="de-DE" altLang="de-DE" sz="1807" b="1">
                <a:latin typeface="Comic Sans MS" panose="030F0702030302020204" pitchFamily="66" charset="0"/>
              </a:rPr>
              <a:t> </a:t>
            </a:r>
          </a:p>
          <a:p>
            <a:pPr algn="ctr"/>
            <a:endParaRPr lang="de-DE" altLang="de-DE" sz="1807" b="1">
              <a:latin typeface="Comic Sans MS" panose="030F0702030302020204" pitchFamily="66" charset="0"/>
            </a:endParaRPr>
          </a:p>
          <a:p>
            <a:pPr algn="ctr"/>
            <a:r>
              <a:rPr lang="de-DE" altLang="de-DE" sz="1807" b="1">
                <a:latin typeface="Comic Sans MS" panose="030F0702030302020204" pitchFamily="66" charset="0"/>
              </a:rPr>
              <a:t>meine Wünsche</a:t>
            </a:r>
          </a:p>
          <a:p>
            <a:pPr algn="ctr"/>
            <a:r>
              <a:rPr lang="de-DE" altLang="de-DE" sz="1807" b="1">
                <a:latin typeface="Comic Sans MS" panose="030F0702030302020204" pitchFamily="66" charset="0"/>
              </a:rPr>
              <a:t>und Interessen</a:t>
            </a:r>
          </a:p>
        </p:txBody>
      </p:sp>
      <p:sp>
        <p:nvSpPr>
          <p:cNvPr id="2052" name="Oval 4" descr="30%"/>
          <p:cNvSpPr>
            <a:spLocks noChangeArrowheads="1"/>
          </p:cNvSpPr>
          <p:nvPr/>
        </p:nvSpPr>
        <p:spPr bwMode="auto">
          <a:xfrm>
            <a:off x="5125786" y="4209124"/>
            <a:ext cx="3748709" cy="1759598"/>
          </a:xfrm>
          <a:prstGeom prst="ellipse">
            <a:avLst/>
          </a:prstGeom>
          <a:pattFill prst="pct30">
            <a:fgClr>
              <a:srgbClr val="0099FF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de-DE" altLang="de-DE" sz="2008" b="1">
              <a:latin typeface="Comic Sans MS" panose="030F0702030302020204" pitchFamily="66" charset="0"/>
            </a:endParaRPr>
          </a:p>
          <a:p>
            <a:pPr algn="ctr"/>
            <a:r>
              <a:rPr lang="de-DE" altLang="de-DE" sz="2008" b="1">
                <a:latin typeface="Comic Sans MS" panose="030F0702030302020204" pitchFamily="66" charset="0"/>
              </a:rPr>
              <a:t>... was der </a:t>
            </a:r>
            <a:r>
              <a:rPr lang="de-DE" altLang="de-DE" sz="2008" b="1" u="sng">
                <a:latin typeface="Comic Sans MS" panose="030F0702030302020204" pitchFamily="66" charset="0"/>
              </a:rPr>
              <a:t>Beruf</a:t>
            </a:r>
            <a:r>
              <a:rPr lang="de-DE" altLang="de-DE" sz="2008" b="1">
                <a:latin typeface="Comic Sans MS" panose="030F0702030302020204" pitchFamily="66" charset="0"/>
              </a:rPr>
              <a:t> verlangt</a:t>
            </a:r>
            <a:endParaRPr lang="de-DE" altLang="de-DE" sz="1807" b="1">
              <a:latin typeface="Comic Sans MS" panose="030F0702030302020204" pitchFamily="66" charset="0"/>
            </a:endParaRPr>
          </a:p>
          <a:p>
            <a:pPr algn="ctr"/>
            <a:endParaRPr lang="de-DE" altLang="de-DE" sz="1807" b="1">
              <a:latin typeface="Comic Sans MS" panose="030F0702030302020204" pitchFamily="66" charset="0"/>
            </a:endParaRPr>
          </a:p>
          <a:p>
            <a:pPr algn="ctr"/>
            <a:r>
              <a:rPr lang="de-DE" altLang="de-DE" sz="1807" b="1">
                <a:latin typeface="Comic Sans MS" panose="030F0702030302020204" pitchFamily="66" charset="0"/>
              </a:rPr>
              <a:t>Anforderungen und </a:t>
            </a:r>
            <a:br>
              <a:rPr lang="de-DE" altLang="de-DE" sz="1807" b="1">
                <a:latin typeface="Comic Sans MS" panose="030F0702030302020204" pitchFamily="66" charset="0"/>
              </a:rPr>
            </a:br>
            <a:r>
              <a:rPr lang="de-DE" altLang="de-DE" sz="1807" b="1">
                <a:latin typeface="Comic Sans MS" panose="030F0702030302020204" pitchFamily="66" charset="0"/>
              </a:rPr>
              <a:t>Voraussetzungen</a:t>
            </a:r>
          </a:p>
        </p:txBody>
      </p:sp>
      <p:sp>
        <p:nvSpPr>
          <p:cNvPr id="2053" name="Oval 5" descr="30%"/>
          <p:cNvSpPr>
            <a:spLocks noChangeArrowheads="1"/>
          </p:cNvSpPr>
          <p:nvPr/>
        </p:nvSpPr>
        <p:spPr bwMode="auto">
          <a:xfrm>
            <a:off x="153008" y="4132620"/>
            <a:ext cx="3748709" cy="1759598"/>
          </a:xfrm>
          <a:prstGeom prst="ellipse">
            <a:avLst/>
          </a:prstGeom>
          <a:pattFill prst="pct30">
            <a:fgClr>
              <a:srgbClr val="0099FF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de-DE" altLang="de-DE" sz="2008" b="1">
              <a:latin typeface="Comic Sans MS" panose="030F0702030302020204" pitchFamily="66" charset="0"/>
            </a:endParaRPr>
          </a:p>
          <a:p>
            <a:pPr algn="ctr"/>
            <a:r>
              <a:rPr lang="de-DE" altLang="de-DE" sz="2008" b="1">
                <a:latin typeface="Comic Sans MS" panose="030F0702030302020204" pitchFamily="66" charset="0"/>
              </a:rPr>
              <a:t>... was der </a:t>
            </a:r>
            <a:r>
              <a:rPr lang="de-DE" altLang="de-DE" sz="2008" b="1" u="sng">
                <a:latin typeface="Comic Sans MS" panose="030F0702030302020204" pitchFamily="66" charset="0"/>
              </a:rPr>
              <a:t>Beruf</a:t>
            </a:r>
            <a:r>
              <a:rPr lang="de-DE" altLang="de-DE" sz="2008" b="1">
                <a:latin typeface="Comic Sans MS" panose="030F0702030302020204" pitchFamily="66" charset="0"/>
              </a:rPr>
              <a:t> mir bietet</a:t>
            </a:r>
            <a:endParaRPr lang="de-DE" altLang="de-DE" sz="1807" b="1">
              <a:latin typeface="Comic Sans MS" panose="030F0702030302020204" pitchFamily="66" charset="0"/>
            </a:endParaRPr>
          </a:p>
          <a:p>
            <a:pPr algn="ctr"/>
            <a:endParaRPr lang="de-DE" altLang="de-DE" sz="1807" b="1">
              <a:latin typeface="Comic Sans MS" panose="030F0702030302020204" pitchFamily="66" charset="0"/>
            </a:endParaRPr>
          </a:p>
          <a:p>
            <a:pPr algn="ctr"/>
            <a:r>
              <a:rPr lang="de-DE" altLang="de-DE" sz="1807" b="1">
                <a:latin typeface="Comic Sans MS" panose="030F0702030302020204" pitchFamily="66" charset="0"/>
              </a:rPr>
              <a:t>Tätigkeiten, </a:t>
            </a:r>
          </a:p>
          <a:p>
            <a:pPr algn="ctr"/>
            <a:r>
              <a:rPr lang="de-DE" altLang="de-DE" sz="1807" b="1">
                <a:latin typeface="Comic Sans MS" panose="030F0702030302020204" pitchFamily="66" charset="0"/>
              </a:rPr>
              <a:t>Arbeitsbedingungen</a:t>
            </a:r>
          </a:p>
        </p:txBody>
      </p:sp>
      <p:sp>
        <p:nvSpPr>
          <p:cNvPr id="2054" name="Oval 6" descr="50%"/>
          <p:cNvSpPr>
            <a:spLocks noChangeArrowheads="1"/>
          </p:cNvSpPr>
          <p:nvPr/>
        </p:nvSpPr>
        <p:spPr bwMode="auto">
          <a:xfrm>
            <a:off x="5125786" y="1301962"/>
            <a:ext cx="3748709" cy="1759598"/>
          </a:xfrm>
          <a:prstGeom prst="ellipse">
            <a:avLst/>
          </a:prstGeom>
          <a:pattFill prst="pct50">
            <a:fgClr>
              <a:srgbClr val="FFFF00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2008" b="1">
                <a:latin typeface="Comic Sans MS" panose="030F0702030302020204" pitchFamily="66" charset="0"/>
              </a:rPr>
              <a:t>... was </a:t>
            </a:r>
            <a:r>
              <a:rPr lang="de-DE" altLang="de-DE" sz="2008" b="1" u="sng">
                <a:latin typeface="Comic Sans MS" panose="030F0702030302020204" pitchFamily="66" charset="0"/>
              </a:rPr>
              <a:t>ich</a:t>
            </a:r>
            <a:r>
              <a:rPr lang="de-DE" altLang="de-DE" sz="2008" b="1">
                <a:latin typeface="Comic Sans MS" panose="030F0702030302020204" pitchFamily="66" charset="0"/>
              </a:rPr>
              <a:t> kann</a:t>
            </a:r>
            <a:r>
              <a:rPr lang="de-DE" altLang="de-DE" sz="1807" b="1">
                <a:latin typeface="Comic Sans MS" panose="030F0702030302020204" pitchFamily="66" charset="0"/>
              </a:rPr>
              <a:t> </a:t>
            </a:r>
          </a:p>
          <a:p>
            <a:pPr algn="ctr"/>
            <a:endParaRPr lang="de-DE" altLang="de-DE" sz="1807" b="1">
              <a:latin typeface="Comic Sans MS" panose="030F0702030302020204" pitchFamily="66" charset="0"/>
            </a:endParaRPr>
          </a:p>
          <a:p>
            <a:pPr algn="ctr"/>
            <a:r>
              <a:rPr lang="de-DE" altLang="de-DE" sz="1807" b="1">
                <a:latin typeface="Comic Sans MS" panose="030F0702030302020204" pitchFamily="66" charset="0"/>
              </a:rPr>
              <a:t>die Voraussetzungen und </a:t>
            </a:r>
            <a:br>
              <a:rPr lang="de-DE" altLang="de-DE" sz="1807" b="1">
                <a:latin typeface="Comic Sans MS" panose="030F0702030302020204" pitchFamily="66" charset="0"/>
              </a:rPr>
            </a:br>
            <a:r>
              <a:rPr lang="de-DE" altLang="de-DE" sz="1807" b="1">
                <a:latin typeface="Comic Sans MS" panose="030F0702030302020204" pitchFamily="66" charset="0"/>
              </a:rPr>
              <a:t>Fähigkeiten, die ich </a:t>
            </a:r>
          </a:p>
          <a:p>
            <a:pPr algn="ctr"/>
            <a:r>
              <a:rPr lang="de-DE" altLang="de-DE" sz="1807" b="1">
                <a:latin typeface="Comic Sans MS" panose="030F0702030302020204" pitchFamily="66" charset="0"/>
              </a:rPr>
              <a:t>mitbringe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-1" y="5868311"/>
            <a:ext cx="9180513" cy="96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de-DE" altLang="de-DE" sz="502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de-DE" altLang="de-DE" sz="2811" b="1" dirty="0">
                <a:solidFill>
                  <a:srgbClr val="FF0066"/>
                </a:solidFill>
                <a:latin typeface="Comic Sans MS" panose="030F0702030302020204" pitchFamily="66" charset="0"/>
              </a:rPr>
              <a:t>Ich informiere mich!</a:t>
            </a:r>
          </a:p>
          <a:p>
            <a:pPr algn="ctr">
              <a:spcBef>
                <a:spcPct val="50000"/>
              </a:spcBef>
            </a:pPr>
            <a:endParaRPr lang="de-DE" altLang="de-DE" sz="904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2754154" y="2832047"/>
            <a:ext cx="688538" cy="38252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sz="2008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 rot="7859911">
            <a:off x="5584812" y="2985055"/>
            <a:ext cx="688538" cy="2295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sz="2008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 rot="10800000">
            <a:off x="5814325" y="4056115"/>
            <a:ext cx="688538" cy="2295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sz="2008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 rot="19149456">
            <a:off x="2601145" y="3979611"/>
            <a:ext cx="688538" cy="2295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sz="2008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4590256" y="4515141"/>
            <a:ext cx="0" cy="137707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sz="2008"/>
          </a:p>
        </p:txBody>
      </p:sp>
      <p:sp>
        <p:nvSpPr>
          <p:cNvPr id="1039" name="Text Box 18"/>
          <p:cNvSpPr txBox="1">
            <a:spLocks noChangeArrowheads="1"/>
          </p:cNvSpPr>
          <p:nvPr/>
        </p:nvSpPr>
        <p:spPr bwMode="auto">
          <a:xfrm>
            <a:off x="8032948" y="307406"/>
            <a:ext cx="1147564" cy="42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de-DE" sz="2410"/>
          </a:p>
        </p:txBody>
      </p:sp>
      <p:sp>
        <p:nvSpPr>
          <p:cNvPr id="1040" name="Text Box 20"/>
          <p:cNvSpPr txBox="1">
            <a:spLocks noChangeArrowheads="1"/>
          </p:cNvSpPr>
          <p:nvPr/>
        </p:nvSpPr>
        <p:spPr bwMode="auto">
          <a:xfrm>
            <a:off x="765042" y="5739209"/>
            <a:ext cx="994556" cy="42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de-DE" sz="2410"/>
          </a:p>
        </p:txBody>
      </p:sp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4131231" y="4591645"/>
          <a:ext cx="302829" cy="918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295640" imgH="3934080" progId="MS_ClipArt_Gallery.2">
                  <p:embed/>
                </p:oleObj>
              </mc:Choice>
              <mc:Fallback>
                <p:oleObj name="Clip" r:id="rId2" imgW="1295640" imgH="3934080" progId="MS_ClipArt_Gallery.2">
                  <p:embed/>
                  <p:pic>
                    <p:nvPicPr>
                      <p:cNvPr id="206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1231" y="4591645"/>
                        <a:ext cx="302829" cy="9180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" name="Text Box 22"/>
          <p:cNvSpPr txBox="1">
            <a:spLocks noChangeArrowheads="1"/>
          </p:cNvSpPr>
          <p:nvPr/>
        </p:nvSpPr>
        <p:spPr bwMode="auto">
          <a:xfrm>
            <a:off x="7191401" y="613423"/>
            <a:ext cx="1377077" cy="42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de-DE" sz="2410"/>
          </a:p>
        </p:txBody>
      </p:sp>
      <p:grpSp>
        <p:nvGrpSpPr>
          <p:cNvPr id="2" name="Gruppieren 20"/>
          <p:cNvGrpSpPr>
            <a:grpSpLocks/>
          </p:cNvGrpSpPr>
          <p:nvPr/>
        </p:nvGrpSpPr>
        <p:grpSpPr bwMode="auto">
          <a:xfrm>
            <a:off x="-1" y="230902"/>
            <a:ext cx="9180513" cy="1525779"/>
            <a:chOff x="0" y="228600"/>
            <a:chExt cx="9144000" cy="1519711"/>
          </a:xfrm>
        </p:grpSpPr>
        <p:sp>
          <p:nvSpPr>
            <p:cNvPr id="1043" name="Text Box 17"/>
            <p:cNvSpPr txBox="1">
              <a:spLocks noChangeArrowheads="1"/>
            </p:cNvSpPr>
            <p:nvPr/>
          </p:nvSpPr>
          <p:spPr bwMode="auto">
            <a:xfrm>
              <a:off x="0" y="228600"/>
              <a:ext cx="9144000" cy="1519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de-DE" sz="2811" b="1">
                  <a:solidFill>
                    <a:srgbClr val="0066FF"/>
                  </a:solidFill>
                  <a:latin typeface="Comic Sans MS" panose="030F0702030302020204" pitchFamily="66" charset="0"/>
                </a:rPr>
                <a:t>Wie finde ich einen Beruf, 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de-DE" altLang="de-DE" sz="2811" b="1">
                  <a:solidFill>
                    <a:srgbClr val="0066FF"/>
                  </a:solidFill>
                  <a:latin typeface="Comic Sans MS" panose="030F0702030302020204" pitchFamily="66" charset="0"/>
                </a:rPr>
                <a:t>der zu mir passt? </a:t>
              </a:r>
            </a:p>
            <a:p>
              <a:pPr algn="ctr">
                <a:spcBef>
                  <a:spcPct val="50000"/>
                </a:spcBef>
              </a:pPr>
              <a:endParaRPr lang="de-DE" altLang="de-DE" sz="2811" b="1">
                <a:solidFill>
                  <a:srgbClr val="0066FF"/>
                </a:solidFill>
                <a:latin typeface="Comic Sans MS" panose="030F0702030302020204" pitchFamily="66" charset="0"/>
              </a:endParaRPr>
            </a:p>
          </p:txBody>
        </p:sp>
        <p:graphicFrame>
          <p:nvGraphicFramePr>
            <p:cNvPr id="1027" name="Object 23"/>
            <p:cNvGraphicFramePr>
              <a:graphicFrameLocks noChangeAspect="1"/>
            </p:cNvGraphicFramePr>
            <p:nvPr/>
          </p:nvGraphicFramePr>
          <p:xfrm>
            <a:off x="990600" y="304800"/>
            <a:ext cx="977900" cy="1038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4" imgW="2409480" imgH="2562120" progId="MS_ClipArt_Gallery.2">
                    <p:embed/>
                  </p:oleObj>
                </mc:Choice>
                <mc:Fallback>
                  <p:oleObj name="Clip" r:id="rId4" imgW="2409480" imgH="2562120" progId="MS_ClipArt_Gallery.2">
                    <p:embed/>
                    <p:pic>
                      <p:nvPicPr>
                        <p:cNvPr id="1027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0600" y="304800"/>
                          <a:ext cx="977900" cy="1038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8114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animBg="1"/>
      <p:bldP spid="2052" grpId="0" animBg="1"/>
      <p:bldP spid="2053" grpId="0" animBg="1"/>
      <p:bldP spid="2054" grpId="0" animBg="1"/>
      <p:bldP spid="20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" r="6046"/>
          <a:stretch>
            <a:fillRect/>
          </a:stretch>
        </p:blipFill>
        <p:spPr bwMode="auto">
          <a:xfrm>
            <a:off x="670454" y="1436158"/>
            <a:ext cx="7743825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Wege nach der Mittleren Reife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Informationen für Eltern 2020 © Bundesagentur für Arbeit</a:t>
            </a:r>
          </a:p>
        </p:txBody>
      </p:sp>
    </p:spTree>
    <p:extLst>
      <p:ext uri="{BB962C8B-B14F-4D97-AF65-F5344CB8AC3E}">
        <p14:creationId xmlns:p14="http://schemas.microsoft.com/office/powerpoint/2010/main" val="3906476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FOS-Zweige</a:t>
            </a:r>
            <a:br>
              <a:rPr lang="de-DE" sz="3200" dirty="0"/>
            </a:br>
            <a:endParaRPr lang="de-DE" sz="32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 Informationen für Eltern 2020 © Bundesagentur für Arbeit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41226" y="1270844"/>
            <a:ext cx="8271933" cy="5238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u="sng" dirty="0"/>
              <a:t>Agrarwirtschaft, Bio- und Umwelttechnologie (Biologie)</a:t>
            </a:r>
          </a:p>
          <a:p>
            <a:r>
              <a:rPr lang="de-DE" sz="1600" dirty="0"/>
              <a:t>Umwelt, Gesundheit, Ernährung und Landwirtschaft</a:t>
            </a:r>
          </a:p>
          <a:p>
            <a:r>
              <a:rPr lang="de-DE" sz="1600" b="1" u="sng" dirty="0"/>
              <a:t>Gestaltung (Darstellung und Gestaltung)</a:t>
            </a:r>
          </a:p>
          <a:p>
            <a:r>
              <a:rPr lang="de-DE" sz="1600" dirty="0"/>
              <a:t>Darstellung und Gestaltung im künstlerisch- kreativen Bereich</a:t>
            </a:r>
          </a:p>
          <a:p>
            <a:pPr marL="0" indent="0">
              <a:buNone/>
            </a:pPr>
            <a:r>
              <a:rPr lang="de-DE" sz="1600" b="1" u="sng" dirty="0"/>
              <a:t>Sozialwesen (</a:t>
            </a:r>
            <a:r>
              <a:rPr lang="de-DE" sz="1600" b="1" u="sng" dirty="0" err="1"/>
              <a:t>Pädagigik</a:t>
            </a:r>
            <a:r>
              <a:rPr lang="de-DE" sz="1600" b="1" u="sng" dirty="0"/>
              <a:t> und Psychologie)</a:t>
            </a:r>
          </a:p>
          <a:p>
            <a:pPr marL="0" indent="0">
              <a:buNone/>
            </a:pPr>
            <a:r>
              <a:rPr lang="de-DE" sz="1600" dirty="0"/>
              <a:t>Pädagogik und Psychologie</a:t>
            </a:r>
          </a:p>
          <a:p>
            <a:pPr marL="0" indent="0">
              <a:buNone/>
            </a:pPr>
            <a:r>
              <a:rPr lang="de-DE" sz="1600" b="1" u="sng" dirty="0"/>
              <a:t>Technik (Physik)</a:t>
            </a:r>
          </a:p>
          <a:p>
            <a:pPr marL="0" indent="0">
              <a:buNone/>
            </a:pPr>
            <a:r>
              <a:rPr lang="de-DE" sz="1600" dirty="0"/>
              <a:t>Mathematik, Informatik, Naturwissenschaft &amp; Technik</a:t>
            </a:r>
          </a:p>
          <a:p>
            <a:r>
              <a:rPr lang="de-DE" sz="1600" b="1" u="sng" dirty="0"/>
              <a:t>Wirtschaft und Verwaltung (Betriebswirtschaft mit Rechnungswesen)</a:t>
            </a:r>
          </a:p>
          <a:p>
            <a:r>
              <a:rPr lang="de-DE" sz="1600" dirty="0"/>
              <a:t>Betriebswirtschaftslehre mit Rechnungswesen und Wirtschaftsinformatik, Volkswirtschaftslehre sowie Rechtskunde</a:t>
            </a:r>
          </a:p>
          <a:p>
            <a:r>
              <a:rPr lang="de-DE" sz="1600" b="1" u="sng" dirty="0"/>
              <a:t>Internationale Wirtschaft (internationale BWL und VWL)</a:t>
            </a:r>
          </a:p>
          <a:p>
            <a:r>
              <a:rPr lang="de-DE" sz="1600" dirty="0"/>
              <a:t>Internationale Betriebswirtschaftslehre, Volkswirtschaftslehre, Fremdsprachen</a:t>
            </a:r>
          </a:p>
          <a:p>
            <a:pPr marL="0" indent="0">
              <a:buNone/>
            </a:pPr>
            <a:r>
              <a:rPr lang="de-DE" sz="1600" b="1" u="sng" dirty="0"/>
              <a:t>Gesundheit (Gesundheitswissenschaften)</a:t>
            </a:r>
          </a:p>
          <a:p>
            <a:pPr marL="0" indent="0">
              <a:buNone/>
            </a:pPr>
            <a:r>
              <a:rPr lang="de-DE" sz="1600" dirty="0"/>
              <a:t>Verständnis für medizinische Vorgänge, Überblick über die Versorgungs-strukturen, Verständnis der Zusammenhänge im Gesundheitssystem </a:t>
            </a:r>
          </a:p>
        </p:txBody>
      </p:sp>
    </p:spTree>
    <p:extLst>
      <p:ext uri="{BB962C8B-B14F-4D97-AF65-F5344CB8AC3E}">
        <p14:creationId xmlns:p14="http://schemas.microsoft.com/office/powerpoint/2010/main" val="1400251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Ausbildung - Fahrplan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697774" y="1554480"/>
            <a:ext cx="8047215" cy="4526880"/>
          </a:xfrm>
        </p:spPr>
        <p:txBody>
          <a:bodyPr/>
          <a:lstStyle/>
          <a:p>
            <a:pPr marL="0" indent="0">
              <a:buNone/>
            </a:pPr>
            <a:r>
              <a:rPr lang="de-DE" sz="1400" b="1" u="sng" dirty="0">
                <a:solidFill>
                  <a:srgbClr val="C00000"/>
                </a:solidFill>
              </a:rPr>
              <a:t>9.Klasse (informieren)</a:t>
            </a:r>
          </a:p>
          <a:p>
            <a:r>
              <a:rPr lang="de-DE" sz="1400" u="sng" dirty="0"/>
              <a:t>ab Herbst</a:t>
            </a:r>
            <a:r>
              <a:rPr lang="de-DE" sz="1400" dirty="0"/>
              <a:t>: Informationen sammeln, Interessen erkunden, Gespräche mit Eltern, Bekannten über 	Berufe, Anmeldung bei der Berufsberatung</a:t>
            </a:r>
          </a:p>
          <a:p>
            <a:r>
              <a:rPr lang="de-DE" sz="1400" u="sng" dirty="0"/>
              <a:t>mit Zwischenzeugnis</a:t>
            </a:r>
            <a:r>
              <a:rPr lang="de-DE" sz="1400" dirty="0"/>
              <a:t>: Bewerbungsbeginn bei Banken, Versicherungen, Krankenkassen und 	öffentlicher Dienst</a:t>
            </a:r>
          </a:p>
          <a:p>
            <a:r>
              <a:rPr lang="de-DE" sz="1400" u="sng" dirty="0"/>
              <a:t>im Mai: </a:t>
            </a:r>
            <a:r>
              <a:rPr lang="de-DE" sz="1400" dirty="0"/>
              <a:t>Auswahlverfahren im mittleren nichttechnischen Dienst, Anmeldung an Berufsfachschulen</a:t>
            </a:r>
          </a:p>
          <a:p>
            <a:r>
              <a:rPr lang="de-DE" sz="1400" u="sng" dirty="0"/>
              <a:t>mit Jahreszeugnis</a:t>
            </a:r>
            <a:r>
              <a:rPr lang="de-DE" sz="1400" dirty="0"/>
              <a:t>: </a:t>
            </a:r>
            <a:r>
              <a:rPr lang="de-DE" sz="1400" b="1" dirty="0"/>
              <a:t>Bewerbungsbeginn</a:t>
            </a:r>
          </a:p>
          <a:p>
            <a:pPr marL="0" indent="0">
              <a:buNone/>
            </a:pPr>
            <a:endParaRPr lang="de-DE" sz="1400" b="1" dirty="0"/>
          </a:p>
          <a:p>
            <a:pPr marL="0" indent="0">
              <a:buNone/>
            </a:pPr>
            <a:r>
              <a:rPr lang="de-DE" sz="1400" b="1" u="sng" dirty="0">
                <a:solidFill>
                  <a:srgbClr val="C00000"/>
                </a:solidFill>
              </a:rPr>
              <a:t>10.Klasse (bewerben)</a:t>
            </a:r>
          </a:p>
          <a:p>
            <a:r>
              <a:rPr lang="de-DE" sz="1400" u="sng" dirty="0"/>
              <a:t>im August/ September</a:t>
            </a:r>
            <a:r>
              <a:rPr lang="de-DE" sz="1400" dirty="0"/>
              <a:t>: Bewerbungsunterlagen erstellen, Ausbildungsstellen von Berufsberaterin 	zuschicken lassen, Vorstellungsgespräch und Einstellungstest üben</a:t>
            </a:r>
          </a:p>
          <a:p>
            <a:r>
              <a:rPr lang="de-DE" sz="1400" u="sng" dirty="0"/>
              <a:t>im November/ Dezember</a:t>
            </a:r>
            <a:r>
              <a:rPr lang="de-DE" sz="1400" dirty="0"/>
              <a:t>: Bewerbungsbeginn im Handwerk, bei kleineren und mittleren Betrieben</a:t>
            </a:r>
          </a:p>
          <a:p>
            <a:r>
              <a:rPr lang="de-DE" sz="1400" u="sng" dirty="0"/>
              <a:t>mit Zwischenzeugnis</a:t>
            </a:r>
            <a:r>
              <a:rPr lang="de-DE" sz="1400" dirty="0"/>
              <a:t>: Anmeldung für weiterführende Schulen</a:t>
            </a:r>
          </a:p>
          <a:p>
            <a:r>
              <a:rPr lang="de-DE" sz="1400" u="sng" dirty="0"/>
              <a:t>im Juli</a:t>
            </a:r>
            <a:r>
              <a:rPr lang="de-DE" sz="1400" dirty="0"/>
              <a:t>: Abschlusszeugnis</a:t>
            </a:r>
          </a:p>
          <a:p>
            <a:r>
              <a:rPr lang="de-DE" sz="1400" u="sng" dirty="0"/>
              <a:t>August/ September</a:t>
            </a:r>
            <a:r>
              <a:rPr lang="de-DE" sz="1400" dirty="0"/>
              <a:t>: Ausbildung, FOS, Fachakademie, Freiwilliges Soziales Jahr oder 	Bundesfreiwilligendienst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Informationen für Eltern 2020 © Bundesagentur für Arbeit</a:t>
            </a:r>
          </a:p>
        </p:txBody>
      </p:sp>
    </p:spTree>
    <p:extLst>
      <p:ext uri="{BB962C8B-B14F-4D97-AF65-F5344CB8AC3E}">
        <p14:creationId xmlns:p14="http://schemas.microsoft.com/office/powerpoint/2010/main" val="1575427476"/>
      </p:ext>
    </p:extLst>
  </p:cSld>
  <p:clrMapOvr>
    <a:masterClrMapping/>
  </p:clrMapOvr>
</p:sld>
</file>

<file path=ppt/theme/theme1.xml><?xml version="1.0" encoding="utf-8"?>
<a:theme xmlns:a="http://schemas.openxmlformats.org/drawingml/2006/main" name="Titelfolie mit kleiner Fläche und Bild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itel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095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el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elfolie mit Subline und Bild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itel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095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el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elfolie ohne Bild">
  <a:themeElements>
    <a:clrScheme name="Titelfolie ohne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itelfolie ohne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095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elfolie ohne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Inhaltsfolien">
  <a:themeElements>
    <a:clrScheme name="Inhaltsfol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Inhaltsfol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095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halts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rennfolie mit Bild">
  <a:themeElements>
    <a:clrScheme name="Trenn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renn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095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enn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rennfolie ohne Bild">
  <a:themeElements>
    <a:clrScheme name="Trenn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renn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095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enn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Hilfestellung">
  <a:themeElements>
    <a:clrScheme name="Trenn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renn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095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enn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_rels/customUI14.xml.rels><?xml version="1.0" encoding="UTF-8" standalone="yes"?>
<Relationships xmlns="http://schemas.openxmlformats.org/package/2006/relationships"><Relationship Id="Trennfolie-70mm" Type="http://schemas.openxmlformats.org/officeDocument/2006/relationships/image" Target="images/Trennfolie-70mm.png"/><Relationship Id="Kapitel" Type="http://schemas.openxmlformats.org/officeDocument/2006/relationships/image" Target="images/Kapitel.png"/><Relationship Id="BA_Logo" Type="http://schemas.openxmlformats.org/officeDocument/2006/relationships/image" Target="images/BA_Logo.png"/><Relationship Id="Titel" Type="http://schemas.openxmlformats.org/officeDocument/2006/relationships/image" Target="images/Titel.png"/><Relationship Id="Titel-70mm" Type="http://schemas.openxmlformats.org/officeDocument/2006/relationships/image" Target="images/Titel-70mm.png"/></Relationships>
</file>

<file path=customUI/customUI14.xml><?xml version="1.0" encoding="utf-8"?>
<customUI xmlns="http://schemas.microsoft.com/office/2009/07/customui">
  <ribbon startFromScratch="false">
    <tabs>
      <tab id="BA_Folienmaster" label="Bild / Logo einfügen">
        <group id="BA_Bilderauswahl" label="BA Bilderauswahl">
          <button id="TitelBild_auswaehlen" label="Bild für Titelfolie auswählen" image="Titel-70mm" size="large" onAction="EinfuegenBildAufTitelfolie" keytip="V"/>
          <button id="TrennBild_auswaehlen" label="Bild für Trennfolie auswählen" image="Trennfolie-70mm" size="large" onAction="BildAufTrennfolieEinfügen" keytip="T"/>
          <button id="NeueTrennFolien" label="Neue Trennfolie einfügen" image="Trennfolie-70mm" size="large" onAction="TrennfolieEinfügen" keytip="T"/>
        </group>
        <group id="Bilderauswahl" label="Bilderauswahl">
          <button idMso="PictureInsertFromFile" label="Öffnen" size="large" keytip="E"/>
        </group>
        <group id="Logoauswahl" label="Logoauswahl">
          <dropDown id="drpLogo" keytip="L" label=" " onAction="drpLogo_onChange" showImage="false" sizeString="wwwwwwwwwwwwwwwwwwwwwwwwwwwww">
            <item id="_00001" label="00001 Bundesagentur für Arbeit"/>
            <item id="_01900" label="01900 BA Service-Haus"/>
            <item id="_02200" label="02200 BA IT-Systemhaus"/>
            <item id="_02500" label="02500 Familienkasse"/>
            <item id="_05100" label="05100 Führungsakademie der BA"/>
            <item id="_10101" label="10101 Regionaldirektion Nord"/>
            <item id="_20101" label="20101 Regionaldirektion Niedersachsen-Bremen"/>
            <item id="_90101" label="90101 Regionaldirektion Berlin-Brandenburg"/>
            <item id="_30101" label="30101 Regionaldirektion Nordrhein-Westfalen"/>
            <item id="_96701" label="96701 Regionaldirektion Sachsen-Anhalt-Thüringen"/>
            <item id="_96901" label="96901 Regionaldirektion Sachsen"/>
            <item id="_40101" label="40101 Regionaldirektion Hessen"/>
            <item id="_50101" label="50101 Regionaldirektion Rheinland-Pfalz-Saarland"/>
            <item id="_60101" label="60101 Regionaldirektion Baden-Württemberg"/>
            <item id="_70101" label="70101 Regionaldirektion Bayern"/>
            <item id="_00000" label="weitere ..."/>
          </dropDown>
        </group>
      </tab>
      <tab id="tabKopieren" label="Kopieren">
        <group id="KopieSpeichern" label="Kopie speichern">
          <button id="btnKopie" size="large" label="Kopie ohne Makros speichern" onAction="KopieSpeichern"/>
        </group>
      </tab>
    </tabs>
  </ribbon>
</customUI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324</Words>
  <Application>Microsoft Office PowerPoint</Application>
  <PresentationFormat>Benutzerdefiniert</PresentationFormat>
  <Paragraphs>58</Paragraphs>
  <Slides>4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7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5" baseType="lpstr">
      <vt:lpstr>Arial</vt:lpstr>
      <vt:lpstr>Comic Sans MS</vt:lpstr>
      <vt:lpstr>Times New Roman</vt:lpstr>
      <vt:lpstr>Titelfolie mit kleiner Fläche und Bild</vt:lpstr>
      <vt:lpstr>Titelfolie mit Subline und Bild</vt:lpstr>
      <vt:lpstr>Titelfolie ohne Bild</vt:lpstr>
      <vt:lpstr>Inhaltsfolien</vt:lpstr>
      <vt:lpstr>Trennfolie mit Bild</vt:lpstr>
      <vt:lpstr>Trennfolie ohne Bild</vt:lpstr>
      <vt:lpstr>Hilfestellung</vt:lpstr>
      <vt:lpstr>Clip</vt:lpstr>
      <vt:lpstr>PowerPoint-Präsentation</vt:lpstr>
      <vt:lpstr>Wege nach der Mittleren Reife</vt:lpstr>
      <vt:lpstr>FOS-Zweige </vt:lpstr>
      <vt:lpstr>Ausbildung - Fahrplan</vt:lpstr>
    </vt:vector>
  </TitlesOfParts>
  <Manager>Jose.Planas@arbeitsagentur.de</Manager>
  <Company>Bundesagentur für Arbeit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planasj</dc:creator>
  <cp:lastModifiedBy>Hartl.Peter</cp:lastModifiedBy>
  <cp:revision>749</cp:revision>
  <cp:lastPrinted>2014-04-25T08:13:48Z</cp:lastPrinted>
  <dcterms:created xsi:type="dcterms:W3CDTF">2006-11-23T14:48:20Z</dcterms:created>
  <dcterms:modified xsi:type="dcterms:W3CDTF">2021-02-10T07:51:36Z</dcterms:modified>
  <cp:contentStatus>Version 140410</cp:contentStatus>
</cp:coreProperties>
</file>